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2"/>
  </p:notesMasterIdLst>
  <p:sldIdLst>
    <p:sldId id="297" r:id="rId2"/>
    <p:sldId id="311" r:id="rId3"/>
    <p:sldId id="299" r:id="rId4"/>
    <p:sldId id="300" r:id="rId5"/>
    <p:sldId id="262" r:id="rId6"/>
    <p:sldId id="263" r:id="rId7"/>
    <p:sldId id="307" r:id="rId8"/>
    <p:sldId id="298" r:id="rId9"/>
    <p:sldId id="302" r:id="rId10"/>
    <p:sldId id="303" r:id="rId11"/>
    <p:sldId id="304" r:id="rId12"/>
    <p:sldId id="310" r:id="rId13"/>
    <p:sldId id="308" r:id="rId14"/>
    <p:sldId id="260" r:id="rId15"/>
    <p:sldId id="306" r:id="rId16"/>
    <p:sldId id="296" r:id="rId17"/>
    <p:sldId id="261" r:id="rId18"/>
    <p:sldId id="301" r:id="rId19"/>
    <p:sldId id="305" r:id="rId20"/>
    <p:sldId id="30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1"/>
    <a:srgbClr val="00AFF0"/>
    <a:srgbClr val="67217A"/>
    <a:srgbClr val="015E6E"/>
    <a:srgbClr val="FFB6C2"/>
    <a:srgbClr val="E7BB4E"/>
    <a:srgbClr val="9B4DCD"/>
    <a:srgbClr val="717379"/>
    <a:srgbClr val="303238"/>
    <a:srgbClr val="D9A094"/>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234C3-0E06-4D0B-891C-62231927085B}" v="489" dt="2019-06-27T17:20:47.757"/>
  </p1510:revLst>
</p1510:revInfo>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77" autoAdjust="0"/>
    <p:restoredTop sz="87471" autoAdjust="0"/>
  </p:normalViewPr>
  <p:slideViewPr>
    <p:cSldViewPr showGuides="1">
      <p:cViewPr varScale="1">
        <p:scale>
          <a:sx n="100" d="100"/>
          <a:sy n="100" d="100"/>
        </p:scale>
        <p:origin x="816" y="72"/>
      </p:cViewPr>
      <p:guideLst>
        <p:guide orient="horz" pos="2160"/>
        <p:guide pos="3840"/>
      </p:guideLst>
    </p:cSldViewPr>
  </p:slideViewPr>
  <p:outlineViewPr>
    <p:cViewPr>
      <p:scale>
        <a:sx n="33" d="100"/>
        <a:sy n="33" d="100"/>
      </p:scale>
      <p:origin x="0" y="-1056"/>
    </p:cViewPr>
  </p:outlineViewPr>
  <p:notesTextViewPr>
    <p:cViewPr>
      <p:scale>
        <a:sx n="1" d="1"/>
        <a:sy n="1" d="1"/>
      </p:scale>
      <p:origin x="0" y="0"/>
    </p:cViewPr>
  </p:notesTextViewPr>
  <p:sorterViewPr>
    <p:cViewPr>
      <p:scale>
        <a:sx n="100" d="100"/>
        <a:sy n="100" d="100"/>
      </p:scale>
      <p:origin x="0" y="0"/>
    </p:cViewPr>
  </p:sorter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3/11/2021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students begin to enter, have the Poll Everywhere question up: https://beta.polleverywhere.com/free_text_polls/mvmh8GNmYEl9iM93VZe4X</a:t>
            </a:r>
          </a:p>
          <a:p>
            <a:endParaRPr lang="en-US" dirty="0"/>
          </a:p>
          <a:p>
            <a:r>
              <a:rPr lang="en-US" dirty="0"/>
              <a:t>It asks them why they are here – why they want to be at the Hackathon. There is a slide asking the question, where students should have a chance to discuss their answers.</a:t>
            </a:r>
          </a:p>
        </p:txBody>
      </p:sp>
      <p:sp>
        <p:nvSpPr>
          <p:cNvPr id="4" name="Slide Number Placeholder 3"/>
          <p:cNvSpPr>
            <a:spLocks noGrp="1"/>
          </p:cNvSpPr>
          <p:nvPr>
            <p:ph type="sldNum" sz="quarter" idx="5"/>
          </p:nvPr>
        </p:nvSpPr>
        <p:spPr/>
        <p:txBody>
          <a:bodyPr/>
          <a:lstStyle/>
          <a:p>
            <a:fld id="{DEC8F7F9-57EC-49CF-9FCD-2B781E4B449F}" type="slidenum">
              <a:rPr lang="en-US" smtClean="0"/>
              <a:t>1</a:t>
            </a:fld>
            <a:endParaRPr lang="en-US"/>
          </a:p>
        </p:txBody>
      </p:sp>
    </p:spTree>
    <p:extLst>
      <p:ext uri="{BB962C8B-B14F-4D97-AF65-F5344CB8AC3E}">
        <p14:creationId xmlns:p14="http://schemas.microsoft.com/office/powerpoint/2010/main" val="1267754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one rule of collaboration, especially in a virtual environment, is to </a:t>
            </a:r>
            <a:r>
              <a:rPr lang="en-US" b="1" dirty="0"/>
              <a:t>KEEP TALKING</a:t>
            </a:r>
            <a:r>
              <a:rPr lang="en-US" b="0" dirty="0"/>
              <a:t>. This can be on Discord, or any other communication channel.</a:t>
            </a:r>
          </a:p>
          <a:p>
            <a:endParaRPr lang="en-US" b="0" dirty="0"/>
          </a:p>
          <a:p>
            <a:r>
              <a:rPr lang="en-US" b="0" dirty="0"/>
              <a:t>One of the first things to do is figure out who can do what. Every team member will have certain skills – figure out who can do what!</a:t>
            </a:r>
          </a:p>
          <a:p>
            <a:endParaRPr lang="en-US" b="0" dirty="0"/>
          </a:p>
          <a:p>
            <a:r>
              <a:rPr lang="en-US" b="0" dirty="0"/>
              <a:t>When it’s time to start writing code, one way to collaborate is to write code with a partner – using pair programming. In this method, there are two people coding at one computer. One should be writing code, and the other should be watching. The driver is responsible for writing the code, while the observer watches for errors and provides guidance. It is important to switch roles frequently with this method.</a:t>
            </a:r>
          </a:p>
          <a:p>
            <a:endParaRPr lang="en-US" b="0" dirty="0"/>
          </a:p>
          <a:p>
            <a:r>
              <a:rPr lang="en-US" dirty="0"/>
              <a:t>Ultimately, remember that you are a team. Support each other as much as you can.</a:t>
            </a:r>
          </a:p>
        </p:txBody>
      </p:sp>
      <p:sp>
        <p:nvSpPr>
          <p:cNvPr id="4" name="Slide Number Placeholder 3"/>
          <p:cNvSpPr>
            <a:spLocks noGrp="1"/>
          </p:cNvSpPr>
          <p:nvPr>
            <p:ph type="sldNum" sz="quarter" idx="5"/>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3751834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ways to collaborate, so your team should use whatever works best for you. Two good ones are </a:t>
            </a:r>
            <a:r>
              <a:rPr lang="en-US" dirty="0" err="1"/>
              <a:t>Repl.it’s</a:t>
            </a:r>
            <a:r>
              <a:rPr lang="en-US" dirty="0"/>
              <a:t> Multiplayer feature, and Visual Studio’s Live Share feature. </a:t>
            </a:r>
          </a:p>
          <a:p>
            <a:endParaRPr lang="en-US" dirty="0"/>
          </a:p>
          <a:p>
            <a:r>
              <a:rPr lang="en-US" dirty="0"/>
              <a:t>Repl.it will probably be easier for beginners. It makes everything pretty easy, but the IDE is not the most full-featured. VS Live Share works with Visual Studio and VS Code. Both are great IDE’s, but they aren’t online and aren’t always super easy to set up.</a:t>
            </a:r>
          </a:p>
          <a:p>
            <a:endParaRPr lang="en-US" dirty="0"/>
          </a:p>
          <a:p>
            <a:r>
              <a:rPr lang="en-US" dirty="0"/>
              <a:t>One of the coolest ways to collaborate is using GitHub – this is a professional tool used by developers in lots of places. It can be complex to learn, but it is worth practicing! Join the session later today to learn more.</a:t>
            </a:r>
          </a:p>
        </p:txBody>
      </p:sp>
      <p:sp>
        <p:nvSpPr>
          <p:cNvPr id="4" name="Slide Number Placeholder 3"/>
          <p:cNvSpPr>
            <a:spLocks noGrp="1"/>
          </p:cNvSpPr>
          <p:nvPr>
            <p:ph type="sldNum" sz="quarter" idx="5"/>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2924245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some basic self-care points.</a:t>
            </a:r>
          </a:p>
        </p:txBody>
      </p:sp>
      <p:sp>
        <p:nvSpPr>
          <p:cNvPr id="4" name="Slide Number Placeholder 3"/>
          <p:cNvSpPr>
            <a:spLocks noGrp="1"/>
          </p:cNvSpPr>
          <p:nvPr>
            <p:ph type="sldNum" sz="quarter" idx="5"/>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1149089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student has never coded before, they should try to learn how to code. There are a lot of great resources online for beginners. Don’t be afraid to learn something new – even if it takes a long time! Know that one of the best ways to learn is to have a project in mind, and try to create it.</a:t>
            </a:r>
          </a:p>
          <a:p>
            <a:endParaRPr lang="en-US" dirty="0"/>
          </a:p>
          <a:p>
            <a:r>
              <a:rPr lang="en-US" dirty="0"/>
              <a:t>W3schools.com, </a:t>
            </a:r>
            <a:r>
              <a:rPr lang="en-US" dirty="0" err="1"/>
              <a:t>codecademy</a:t>
            </a:r>
            <a:r>
              <a:rPr lang="en-US" dirty="0"/>
              <a:t>, and code.org are good places to start for a total newbie. Use what you learn to build something, even if it’s small!</a:t>
            </a:r>
          </a:p>
        </p:txBody>
      </p:sp>
      <p:sp>
        <p:nvSpPr>
          <p:cNvPr id="4" name="Slide Number Placeholder 3"/>
          <p:cNvSpPr>
            <a:spLocks noGrp="1"/>
          </p:cNvSpPr>
          <p:nvPr>
            <p:ph type="sldNum" sz="quarter" idx="5"/>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962593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there are also superlatives – so even if your project is a total failure, you could still win something like Best Dressed, Most Improved, or things like that!</a:t>
            </a:r>
          </a:p>
        </p:txBody>
      </p:sp>
      <p:sp>
        <p:nvSpPr>
          <p:cNvPr id="4" name="Slide Number Placeholder 3"/>
          <p:cNvSpPr>
            <a:spLocks noGrp="1"/>
          </p:cNvSpPr>
          <p:nvPr>
            <p:ph type="sldNum" sz="quarter" idx="5"/>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52597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 me is one example of a company that started from a Hackathon. Apart from coming up with a million-dollar idea, you can consider hacking for good! One example of a hackathon for charity is </a:t>
            </a:r>
            <a:r>
              <a:rPr lang="en-US" dirty="0" err="1"/>
              <a:t>GiveCamp</a:t>
            </a:r>
            <a:r>
              <a:rPr lang="en-US" dirty="0"/>
              <a:t> in Cleveland. They do projects that can have a big impact on people – they may not make money, but they are used by these organizations and have a great impact.</a:t>
            </a:r>
          </a:p>
        </p:txBody>
      </p:sp>
      <p:sp>
        <p:nvSpPr>
          <p:cNvPr id="4" name="Slide Number Placeholder 3"/>
          <p:cNvSpPr>
            <a:spLocks noGrp="1"/>
          </p:cNvSpPr>
          <p:nvPr>
            <p:ph type="sldNum" sz="quarter" idx="5"/>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3423678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 this site – it has a lot of helpful resources, including this presentation and links.</a:t>
            </a:r>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1536966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why they signed up for the hackathon. This can help guide the introductory discussion. Some of them may want to build something, some of them may want to learn about software development, some of them might want to meet new people, some of them may have been forced into it by parents or teachers… whatever their reasons, they all ended up here. Hopefully they answered in the poll, but ask the question to the students. Also ask them why they might be at the workshop specifically.</a:t>
            </a:r>
          </a:p>
        </p:txBody>
      </p:sp>
      <p:sp>
        <p:nvSpPr>
          <p:cNvPr id="4" name="Slide Number Placeholder 3"/>
          <p:cNvSpPr>
            <a:spLocks noGrp="1"/>
          </p:cNvSpPr>
          <p:nvPr>
            <p:ph type="sldNum" sz="quarter" idx="5"/>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1555364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WHAT a hackathon is: you</a:t>
            </a:r>
            <a:r>
              <a:rPr lang="en-US" baseline="0" dirty="0"/>
              <a:t> “hack” something together in a short amount of time. Note that “Hacking” in this instance does not mean breaking into anything – it’s all about building</a:t>
            </a:r>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2654672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the fresh code rule.</a:t>
            </a:r>
          </a:p>
        </p:txBody>
      </p:sp>
      <p:sp>
        <p:nvSpPr>
          <p:cNvPr id="4" name="Slide Number Placeholder 3"/>
          <p:cNvSpPr>
            <a:spLocks noGrp="1"/>
          </p:cNvSpPr>
          <p:nvPr>
            <p:ph type="sldNum" sz="quarter" idx="5"/>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1953391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pitch can be just as important as the product, if not more important. It’s worth taking some time to practice it. Talk about the important aspects of the judging process.</a:t>
            </a:r>
          </a:p>
        </p:txBody>
      </p:sp>
      <p:sp>
        <p:nvSpPr>
          <p:cNvPr id="4" name="Slide Number Placeholder 3"/>
          <p:cNvSpPr>
            <a:spLocks noGrp="1"/>
          </p:cNvSpPr>
          <p:nvPr>
            <p:ph type="sldNum" sz="quarter" idx="5"/>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1324417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Contrary to what this picture may indicate, teamwork is important!</a:t>
            </a:r>
          </a:p>
        </p:txBody>
      </p:sp>
      <p:sp>
        <p:nvSpPr>
          <p:cNvPr id="4" name="Slide Number Placeholder 3"/>
          <p:cNvSpPr>
            <a:spLocks noGrp="1"/>
          </p:cNvSpPr>
          <p:nvPr>
            <p:ph type="sldNum" sz="quarter" idx="5"/>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157932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that students scope their projects appropriately, and don’t get too caught up in little details. For example, they shouldn’t spend hours working on a login page or aligning some text – they should move on to bigger things.</a:t>
            </a:r>
          </a:p>
        </p:txBody>
      </p:sp>
      <p:sp>
        <p:nvSpPr>
          <p:cNvPr id="4" name="Slide Number Placeholder 3"/>
          <p:cNvSpPr>
            <a:spLocks noGrp="1"/>
          </p:cNvSpPr>
          <p:nvPr>
            <p:ph type="sldNum" sz="quarter" idx="5"/>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51816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Projects should be possible to “complete” within the time frame – but try not to let it limit you. Ask the students if they know what </a:t>
            </a:r>
            <a:r>
              <a:rPr lang="en-US" b="1" dirty="0"/>
              <a:t>scope</a:t>
            </a:r>
            <a:r>
              <a:rPr lang="en-US" b="0" dirty="0"/>
              <a:t> is.</a:t>
            </a:r>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3388446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8" y="228600"/>
            <a:ext cx="8229600"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4953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lIns="91440" tIns="91440" rIns="91440" bIns="91440"/>
          <a:lstStyle>
            <a:lvl1pPr>
              <a:defRPr sz="2400">
                <a:solidFill>
                  <a:schemeClr val="accent3"/>
                </a:solidFill>
              </a:defRPr>
            </a:lvl1pPr>
          </a:lstStyle>
          <a:p>
            <a:fld id="{1C2D31DE-C454-491C-B5C3-F097855E3DF7}" type="datetime4">
              <a:rPr lang="en-US" smtClean="0"/>
              <a:pPr/>
              <a:t>March 11,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91440" tIns="91440" rIns="91440" bIns="9144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tIns="91440" bIns="91440"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lIns="91440" tIns="91440" rIns="91440" bIns="91440" anchor="ctr">
            <a:no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rgbClr val="6ABF4B"/>
              </a:gs>
              <a:gs pos="99000">
                <a:srgbClr val="54C8E8"/>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658020"/>
            <a:ext cx="10972800" cy="1541961"/>
          </a:xfrm>
        </p:spPr>
        <p:txBody>
          <a:bodyPr anchor="ctr">
            <a:noAutofit/>
          </a:bodyPr>
          <a:lstStyle>
            <a:lvl1pPr>
              <a:defRPr sz="60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10"/>
          </p:nvPr>
        </p:nvSpPr>
        <p:spPr/>
        <p:txBody>
          <a:bodyPr/>
          <a:lstStyle/>
          <a:p>
            <a:fld id="{5958763E-B898-436D-883D-03711491D54A}" type="datetimeFigureOut">
              <a:rPr lang="en-US" smtClean="0"/>
              <a:t>3/11/2021</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cxnSp>
        <p:nvCxnSpPr>
          <p:cNvPr id="13" name="Straight Connector 12">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fld id="{5958763E-B898-436D-883D-03711491D54A}" type="datetimeFigureOut">
              <a:rPr lang="en-US" smtClean="0"/>
              <a:t>3/11/2021</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cxnSp>
        <p:nvCxnSpPr>
          <p:cNvPr id="10" name="Straight Connector 9">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3/11/2021</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cxnSp>
        <p:nvCxnSpPr>
          <p:cNvPr id="12" name="Straight Connector 11">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914400"/>
            <a:ext cx="5486400" cy="731520"/>
          </a:xfrm>
          <a:solidFill>
            <a:schemeClr val="tx1"/>
          </a:solidFill>
        </p:spPr>
        <p:txBody>
          <a:bodyPr lIns="91440" tIns="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914400"/>
            <a:ext cx="5486398" cy="731520"/>
          </a:xfrm>
          <a:solidFill>
            <a:schemeClr val="tx1"/>
          </a:solidFill>
        </p:spPr>
        <p:txBody>
          <a:bodyPr lIns="91440" tIns="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3/11/2021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914400"/>
            <a:ext cx="36576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914400"/>
            <a:ext cx="36576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914400"/>
            <a:ext cx="36576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3/11/2021</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923471"/>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923471"/>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923471"/>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914400"/>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3/11/2021</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0" name="Rectangle 39"/>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a:grpSpLocks noChangeAspect="1"/>
          </p:cNvGrpSpPr>
          <p:nvPr userDrawn="1"/>
        </p:nvGrpSpPr>
        <p:grpSpPr>
          <a:xfrm>
            <a:off x="4724400" y="2057400"/>
            <a:ext cx="2743200" cy="2743200"/>
            <a:chOff x="4724400" y="2057400"/>
            <a:chExt cx="2743200" cy="2743200"/>
          </a:xfrm>
        </p:grpSpPr>
        <p:sp>
          <p:nvSpPr>
            <p:cNvPr id="31" name="Rectangle 3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3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3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1" name="Rectangle 4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8" y="228600"/>
            <a:ext cx="8229600" cy="2743200"/>
          </a:xfrm>
          <a:solidFill>
            <a:schemeClr val="bg1"/>
          </a:solidFill>
        </p:spPr>
        <p:txBody>
          <a:bodyPr anchor="b">
            <a:normAutofit/>
          </a:bodyPr>
          <a:lstStyle>
            <a:lvl1pPr algn="l">
              <a:defRPr sz="4800" cap="none" baseline="0">
                <a:solidFill>
                  <a:schemeClr val="tx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495298" y="3429000"/>
            <a:ext cx="8115299" cy="553998"/>
          </a:xfrm>
          <a:solidFill>
            <a:schemeClr val="tx1"/>
          </a:solidFill>
        </p:spPr>
        <p:txBody>
          <a:bodyPr wrap="squar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8" y="5943600"/>
            <a:ext cx="8229599" cy="246102"/>
          </a:xfrm>
          <a:solidFill>
            <a:schemeClr val="bg1"/>
          </a:solidFill>
        </p:spPr>
        <p:txBody>
          <a:bodyPr lIns="91440"/>
          <a:lstStyle>
            <a:lvl1pPr>
              <a:defRPr sz="2400">
                <a:solidFill>
                  <a:schemeClr val="accent3"/>
                </a:solidFill>
              </a:defRPr>
            </a:lvl1pPr>
          </a:lstStyle>
          <a:p>
            <a:fld id="{1C2D31DE-C454-491C-B5C3-F097855E3DF7}" type="datetime4">
              <a:rPr lang="en-US" smtClean="0"/>
              <a:pPr/>
              <a:t>March 11,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accent3"/>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sp>
        <p:nvSpPr>
          <p:cNvPr id="28" name="Text Placeholder 27"/>
          <p:cNvSpPr>
            <a:spLocks noGrp="1"/>
          </p:cNvSpPr>
          <p:nvPr>
            <p:ph type="body" sz="quarter" idx="13" hasCustomPrompt="1"/>
          </p:nvPr>
        </p:nvSpPr>
        <p:spPr>
          <a:xfrm>
            <a:off x="381000" y="4325897"/>
            <a:ext cx="8229598" cy="1274801"/>
          </a:xfrm>
          <a:solidFill>
            <a:schemeClr val="bg1"/>
          </a:solidFill>
        </p:spPr>
        <p:txBody>
          <a:bodyPr wrap="square" lIns="91440" anchor="ctr">
            <a:normAutofit/>
          </a:bodyPr>
          <a:lstStyle>
            <a:lvl1pPr marL="0" indent="0">
              <a:spcAft>
                <a:spcPts val="600"/>
              </a:spcAft>
              <a:buNone/>
              <a:defRPr sz="2400" baseline="0">
                <a:solidFill>
                  <a:schemeClr val="accent3"/>
                </a:solidFill>
              </a:defRPr>
            </a:lvl1pPr>
          </a:lstStyle>
          <a:p>
            <a:pPr lvl="0"/>
            <a:r>
              <a:rPr lang="en-US" dirty="0"/>
              <a:t>Presenter Name</a:t>
            </a:r>
            <a:br>
              <a:rPr lang="en-US" dirty="0"/>
            </a:br>
            <a:r>
              <a:rPr lang="en-US" dirty="0"/>
              <a:t>Presenter Title</a:t>
            </a:r>
          </a:p>
        </p:txBody>
      </p:sp>
      <p:grpSp>
        <p:nvGrpSpPr>
          <p:cNvPr id="17" name="Group 16"/>
          <p:cNvGrpSpPr>
            <a:grpSpLocks noChangeAspect="1"/>
          </p:cNvGrpSpPr>
          <p:nvPr userDrawn="1"/>
        </p:nvGrpSpPr>
        <p:grpSpPr>
          <a:xfrm>
            <a:off x="9966960" y="25146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048640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39245 0 " pathEditMode="relative" rAng="0" ptsTypes="AA">
                                      <p:cBhvr>
                                        <p:cTn id="6" dur="1500" fill="hold"/>
                                        <p:tgtEl>
                                          <p:spTgt spid="30"/>
                                        </p:tgtEl>
                                        <p:attrNameLst>
                                          <p:attrName>ppt_x</p:attrName>
                                          <p:attrName>ppt_y</p:attrName>
                                        </p:attrNameLst>
                                      </p:cBhvr>
                                      <p:rCtr x="19688" y="0"/>
                                    </p:animMotion>
                                  </p:childTnLst>
                                </p:cTn>
                              </p:par>
                              <p:par>
                                <p:cTn id="7" presetID="6" presetClass="emph" presetSubtype="0" accel="50000" decel="50000" fill="hold" nodeType="withEffect">
                                  <p:stCondLst>
                                    <p:cond delay="0"/>
                                  </p:stCondLst>
                                  <p:childTnLst>
                                    <p:animScale>
                                      <p:cBhvr>
                                        <p:cTn id="8" dur="1500" fill="hold"/>
                                        <p:tgtEl>
                                          <p:spTgt spid="30"/>
                                        </p:tgtEl>
                                      </p:cBhvr>
                                      <p:by x="66670" y="66670"/>
                                    </p:animScale>
                                  </p:childTnLst>
                                </p:cTn>
                              </p:par>
                              <p:par>
                                <p:cTn id="9" presetID="1" presetClass="entr" presetSubtype="0" fill="hold" nodeType="withEffect">
                                  <p:stCondLst>
                                    <p:cond delay="150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xit" presetSubtype="0" fill="hold" nodeType="withEffect">
                                  <p:stCondLst>
                                    <p:cond delay="1500"/>
                                  </p:stCondLst>
                                  <p:childTnLst>
                                    <p:set>
                                      <p:cBhvr>
                                        <p:cTn id="12" dur="1" fill="hold">
                                          <p:stCondLst>
                                            <p:cond delay="0"/>
                                          </p:stCondLst>
                                        </p:cTn>
                                        <p:tgtEl>
                                          <p:spTgt spid="30"/>
                                        </p:tgtEl>
                                        <p:attrNameLst>
                                          <p:attrName>style.visibility</p:attrName>
                                        </p:attrNameLst>
                                      </p:cBhvr>
                                      <p:to>
                                        <p:strVal val="hidden"/>
                                      </p:to>
                                    </p:set>
                                  </p:childTnLst>
                                </p:cTn>
                              </p:par>
                              <p:par>
                                <p:cTn id="13" presetID="1" presetClass="entr" presetSubtype="0" fill="hold" grpId="0" nodeType="withEffect">
                                  <p:stCondLst>
                                    <p:cond delay="750"/>
                                  </p:stCondLst>
                                  <p:childTnLst>
                                    <p:set>
                                      <p:cBhvr>
                                        <p:cTn id="14" dur="1" fill="hold">
                                          <p:stCondLst>
                                            <p:cond delay="0"/>
                                          </p:stCondLst>
                                        </p:cTn>
                                        <p:tgtEl>
                                          <p:spTgt spid="41"/>
                                        </p:tgtEl>
                                        <p:attrNameLst>
                                          <p:attrName>style.visibility</p:attrName>
                                        </p:attrNameLst>
                                      </p:cBhvr>
                                      <p:to>
                                        <p:strVal val="visible"/>
                                      </p:to>
                                    </p:set>
                                  </p:childTnLst>
                                </p:cTn>
                              </p:par>
                              <p:par>
                                <p:cTn id="15" presetID="50" presetClass="entr" presetSubtype="0" decel="100000" fill="hold" grpId="0" nodeType="withEffect">
                                  <p:stCondLst>
                                    <p:cond delay="10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strVal val="#ppt_w+.3"/>
                                          </p:val>
                                        </p:tav>
                                        <p:tav tm="100000">
                                          <p:val>
                                            <p:strVal val="#ppt_w"/>
                                          </p:val>
                                        </p:tav>
                                      </p:tavLst>
                                    </p:anim>
                                    <p:anim calcmode="lin" valueType="num">
                                      <p:cBhvr>
                                        <p:cTn id="18" dur="500" fill="hold"/>
                                        <p:tgtEl>
                                          <p:spTgt spid="40"/>
                                        </p:tgtEl>
                                        <p:attrNameLst>
                                          <p:attrName>ppt_h</p:attrName>
                                        </p:attrNameLst>
                                      </p:cBhvr>
                                      <p:tavLst>
                                        <p:tav tm="0">
                                          <p:val>
                                            <p:strVal val="#ppt_h"/>
                                          </p:val>
                                        </p:tav>
                                        <p:tav tm="100000">
                                          <p:val>
                                            <p:strVal val="#ppt_h"/>
                                          </p:val>
                                        </p:tav>
                                      </p:tavLst>
                                    </p:anim>
                                    <p:animEffect transition="in" filter="fade">
                                      <p:cBhvr>
                                        <p:cTn id="19" dur="500"/>
                                        <p:tgtEl>
                                          <p:spTgt spid="40"/>
                                        </p:tgtEl>
                                      </p:cBhvr>
                                    </p:animEffect>
                                  </p:childTnLst>
                                </p:cTn>
                              </p:par>
                              <p:par>
                                <p:cTn id="20" presetID="2" presetClass="entr" presetSubtype="8" fill="hold" grpId="0" nodeType="withEffect">
                                  <p:stCondLst>
                                    <p:cond delay="75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600" fill="hold"/>
                                        <p:tgtEl>
                                          <p:spTgt spid="2"/>
                                        </p:tgtEl>
                                        <p:attrNameLst>
                                          <p:attrName>ppt_x</p:attrName>
                                        </p:attrNameLst>
                                      </p:cBhvr>
                                      <p:tavLst>
                                        <p:tav tm="0">
                                          <p:val>
                                            <p:strVal val="0-#ppt_w/2"/>
                                          </p:val>
                                        </p:tav>
                                        <p:tav tm="100000">
                                          <p:val>
                                            <p:strVal val="#ppt_x"/>
                                          </p:val>
                                        </p:tav>
                                      </p:tavLst>
                                    </p:anim>
                                    <p:anim calcmode="lin" valueType="num">
                                      <p:cBhvr additive="base">
                                        <p:cTn id="23" dur="600" fill="hold"/>
                                        <p:tgtEl>
                                          <p:spTgt spid="2"/>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75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600" fill="hold"/>
                                        <p:tgtEl>
                                          <p:spTgt spid="3"/>
                                        </p:tgtEl>
                                        <p:attrNameLst>
                                          <p:attrName>ppt_x</p:attrName>
                                        </p:attrNameLst>
                                      </p:cBhvr>
                                      <p:tavLst>
                                        <p:tav tm="0">
                                          <p:val>
                                            <p:strVal val="0-#ppt_w/2"/>
                                          </p:val>
                                        </p:tav>
                                        <p:tav tm="100000">
                                          <p:val>
                                            <p:strVal val="#ppt_x"/>
                                          </p:val>
                                        </p:tav>
                                      </p:tavLst>
                                    </p:anim>
                                    <p:anim calcmode="lin" valueType="num">
                                      <p:cBhvr additive="base">
                                        <p:cTn id="27" dur="600" fill="hold"/>
                                        <p:tgtEl>
                                          <p:spTgt spid="3"/>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75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600" fill="hold"/>
                                        <p:tgtEl>
                                          <p:spTgt spid="28"/>
                                        </p:tgtEl>
                                        <p:attrNameLst>
                                          <p:attrName>ppt_x</p:attrName>
                                        </p:attrNameLst>
                                      </p:cBhvr>
                                      <p:tavLst>
                                        <p:tav tm="0">
                                          <p:val>
                                            <p:strVal val="0-#ppt_w/2"/>
                                          </p:val>
                                        </p:tav>
                                        <p:tav tm="100000">
                                          <p:val>
                                            <p:strVal val="#ppt_x"/>
                                          </p:val>
                                        </p:tav>
                                      </p:tavLst>
                                    </p:anim>
                                    <p:anim calcmode="lin" valueType="num">
                                      <p:cBhvr additive="base">
                                        <p:cTn id="31" dur="600" fill="hold"/>
                                        <p:tgtEl>
                                          <p:spTgt spid="28"/>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75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600" fill="hold"/>
                                        <p:tgtEl>
                                          <p:spTgt spid="4"/>
                                        </p:tgtEl>
                                        <p:attrNameLst>
                                          <p:attrName>ppt_x</p:attrName>
                                        </p:attrNameLst>
                                      </p:cBhvr>
                                      <p:tavLst>
                                        <p:tav tm="0">
                                          <p:val>
                                            <p:strVal val="0-#ppt_w/2"/>
                                          </p:val>
                                        </p:tav>
                                        <p:tav tm="100000">
                                          <p:val>
                                            <p:strVal val="#ppt_x"/>
                                          </p:val>
                                        </p:tav>
                                      </p:tavLst>
                                    </p:anim>
                                    <p:anim calcmode="lin" valueType="num">
                                      <p:cBhvr additive="base">
                                        <p:cTn id="35" dur="6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2" grpId="0" animBg="1"/>
      <p:bldP spid="3" grpId="0" uiExpand="1" animBg="1">
        <p:tmplLst>
          <p:tmpl>
            <p:tnLst>
              <p:par>
                <p:cTn presetID="2" presetClass="entr" presetSubtype="8" fill="hold" nodeType="withEffect">
                  <p:stCondLst>
                    <p:cond delay="7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600" fill="hold"/>
                        <p:tgtEl>
                          <p:spTgt spid="3"/>
                        </p:tgtEl>
                        <p:attrNameLst>
                          <p:attrName>ppt_x</p:attrName>
                        </p:attrNameLst>
                      </p:cBhvr>
                      <p:tavLst>
                        <p:tav tm="0">
                          <p:val>
                            <p:strVal val="0-#ppt_w/2"/>
                          </p:val>
                        </p:tav>
                        <p:tav tm="100000">
                          <p:val>
                            <p:strVal val="#ppt_x"/>
                          </p:val>
                        </p:tav>
                      </p:tavLst>
                    </p:anim>
                    <p:anim calcmode="lin" valueType="num">
                      <p:cBhvr additive="base">
                        <p:cTn dur="6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28" grpId="0" uiExpand="1" animBg="1">
        <p:tmplLst>
          <p:tmpl>
            <p:tnLst>
              <p:par>
                <p:cTn presetID="2" presetClass="entr" presetSubtype="8"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600" fill="hold"/>
                        <p:tgtEl>
                          <p:spTgt spid="28"/>
                        </p:tgtEl>
                        <p:attrNameLst>
                          <p:attrName>ppt_x</p:attrName>
                        </p:attrNameLst>
                      </p:cBhvr>
                      <p:tavLst>
                        <p:tav tm="0">
                          <p:val>
                            <p:strVal val="0-#ppt_w/2"/>
                          </p:val>
                        </p:tav>
                        <p:tav tm="100000">
                          <p:val>
                            <p:strVal val="#ppt_x"/>
                          </p:val>
                        </p:tav>
                      </p:tavLst>
                    </p:anim>
                    <p:anim calcmode="lin" valueType="num">
                      <p:cBhvr additive="base">
                        <p:cTn dur="600" fill="hold"/>
                        <p:tgtEl>
                          <p:spTgt spid="28"/>
                        </p:tgtEl>
                        <p:attrNameLst>
                          <p:attrName>ppt_y</p:attrName>
                        </p:attrNameLst>
                      </p:cBhvr>
                      <p:tavLst>
                        <p:tav tm="0">
                          <p:val>
                            <p:strVal val="#ppt_y"/>
                          </p:val>
                        </p:tav>
                        <p:tav tm="100000">
                          <p:val>
                            <p:strVal val="#ppt_y"/>
                          </p:val>
                        </p:tav>
                      </p:tavLst>
                    </p:anim>
                  </p:childTnLst>
                </p:cTn>
              </p:par>
            </p:tnLst>
          </p:tmpl>
        </p:tmplLst>
      </p:bldP>
    </p:bldLst>
  </p:timing>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1000">
              <a:srgbClr val="6ABF4B"/>
            </a:gs>
            <a:gs pos="100000">
              <a:srgbClr val="54C8E8"/>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rgbClr val="6ABF4B"/>
              </a:gs>
              <a:gs pos="99000">
                <a:srgbClr val="54C8E8"/>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8" y="228600"/>
            <a:ext cx="8229600"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495299" y="3429000"/>
            <a:ext cx="7909560"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lIns="91440"/>
          <a:lstStyle>
            <a:lvl1pPr>
              <a:defRPr sz="2400">
                <a:solidFill>
                  <a:schemeClr val="bg1"/>
                </a:solidFill>
              </a:defRPr>
            </a:lvl1pPr>
          </a:lstStyle>
          <a:p>
            <a:fld id="{1C2D31DE-C454-491C-B5C3-F097855E3DF7}" type="datetime4">
              <a:rPr lang="en-US" smtClean="0"/>
              <a:pPr/>
              <a:t>March 11,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9144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2355943906"/>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vent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524000" y="3429000"/>
            <a:ext cx="9144000" cy="1371600"/>
          </a:xfrm>
        </p:spPr>
        <p:txBody>
          <a:bodyPr tIns="91440" bIns="91440" anchor="ctr">
            <a:noAutofit/>
          </a:bodyPr>
          <a:lstStyle>
            <a:lvl1pPr algn="ctr">
              <a:defRPr sz="4000" baseline="0">
                <a:solidFill>
                  <a:schemeClr val="tx1"/>
                </a:solidFill>
              </a:defRPr>
            </a:lvl1pPr>
          </a:lstStyle>
          <a:p>
            <a:r>
              <a:rPr lang="en-US" dirty="0"/>
              <a:t>event Location / Subhead</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524000" y="4800600"/>
            <a:ext cx="9144000" cy="914400"/>
          </a:xfrm>
        </p:spPr>
        <p:txBody>
          <a:bodyPr lIns="91440" tIns="91440" rIns="91440" bIns="91440" anchor="ctr">
            <a:normAutofit/>
          </a:bodyPr>
          <a:lstStyle>
            <a:lvl1pPr marL="112713" indent="0" algn="ctr">
              <a:buFont typeface="Wingdings" panose="05000000000000000000" pitchFamily="2" charset="2"/>
              <a:buNone/>
              <a:defRPr sz="28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Date / Presenter</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Content Placeholder 10"/>
          <p:cNvSpPr>
            <a:spLocks noGrp="1"/>
          </p:cNvSpPr>
          <p:nvPr>
            <p:ph sz="quarter" idx="14" hasCustomPrompt="1"/>
          </p:nvPr>
        </p:nvSpPr>
        <p:spPr>
          <a:xfrm>
            <a:off x="1524000" y="685800"/>
            <a:ext cx="9144000" cy="2743200"/>
          </a:xfrm>
        </p:spPr>
        <p:txBody>
          <a:bodyPr/>
          <a:lstStyle>
            <a:lvl1pPr marL="0" indent="0" algn="ctr">
              <a:buNone/>
              <a:defRPr sz="2400" baseline="0"/>
            </a:lvl1pPr>
          </a:lstStyle>
          <a:p>
            <a:pPr lvl="0"/>
            <a:r>
              <a:rPr lang="en-US" dirty="0"/>
              <a:t>&lt;click the bottom-left icon here to insert event logo/image&gt;</a:t>
            </a:r>
          </a:p>
        </p:txBody>
      </p:sp>
    </p:spTree>
    <p:extLst>
      <p:ext uri="{BB962C8B-B14F-4D97-AF65-F5344CB8AC3E}">
        <p14:creationId xmlns:p14="http://schemas.microsoft.com/office/powerpoint/2010/main" val="27603705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rgbClr val="56565A"/>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6ABF4B"/>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rgbClr val="C8C8C8"/>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6ABF4B"/>
              </a:gs>
              <a:gs pos="100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0" y="0"/>
            <a:ext cx="12192000" cy="6858000"/>
          </a:xfrm>
          <a:prstGeom prst="rect">
            <a:avLst/>
          </a:prstGeom>
          <a:solidFill>
            <a:srgbClr val="5656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4724400" y="2057400"/>
            <a:ext cx="2743200" cy="2743200"/>
          </a:xfrm>
          <a:prstGeom prst="rect">
            <a:avLst/>
          </a:prstGeom>
          <a:solidFill>
            <a:srgbClr val="5656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6ABF4B"/>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4268030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544"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anim calcmode="lin" valueType="num">
                                      <p:cBhvr>
                                        <p:cTn id="9" dur="500"/>
                                        <p:tgtEl>
                                          <p:spTgt spid="20"/>
                                        </p:tgtEl>
                                        <p:attrNameLst>
                                          <p:attrName>ppt_x</p:attrName>
                                        </p:attrNameLst>
                                      </p:cBhvr>
                                      <p:tavLst>
                                        <p:tav tm="0">
                                          <p:val>
                                            <p:strVal val="ppt_x"/>
                                          </p:val>
                                        </p:tav>
                                        <p:tav tm="100000">
                                          <p:val>
                                            <p:fltVal val="0.5"/>
                                          </p:val>
                                        </p:tav>
                                      </p:tavLst>
                                    </p:anim>
                                    <p:anim calcmode="lin" valueType="num">
                                      <p:cBhvr>
                                        <p:cTn id="10" dur="500"/>
                                        <p:tgtEl>
                                          <p:spTgt spid="20"/>
                                        </p:tgtEl>
                                        <p:attrNameLst>
                                          <p:attrName>ppt_y</p:attrName>
                                        </p:attrNameLst>
                                      </p:cBhvr>
                                      <p:tavLst>
                                        <p:tav tm="0">
                                          <p:val>
                                            <p:strVal val="ppt_y"/>
                                          </p:val>
                                        </p:tav>
                                        <p:tav tm="100000">
                                          <p:val>
                                            <p:fltVal val="0.5"/>
                                          </p:val>
                                        </p:tav>
                                      </p:tavLst>
                                    </p:anim>
                                    <p:set>
                                      <p:cBhvr>
                                        <p:cTn id="11" dur="1" fill="hold">
                                          <p:stCondLst>
                                            <p:cond delay="499"/>
                                          </p:stCondLst>
                                        </p:cTn>
                                        <p:tgtEl>
                                          <p:spTgt spid="20"/>
                                        </p:tgtEl>
                                        <p:attrNameLst>
                                          <p:attrName>style.visibility</p:attrName>
                                        </p:attrNameLst>
                                      </p:cBhvr>
                                      <p:to>
                                        <p:strVal val="hidden"/>
                                      </p:to>
                                    </p:set>
                                  </p:childTnLst>
                                </p:cTn>
                              </p:par>
                            </p:childTnLst>
                          </p:cTn>
                        </p:par>
                        <p:par>
                          <p:cTn id="12" fill="hold">
                            <p:stCondLst>
                              <p:cond delay="500"/>
                            </p:stCondLst>
                            <p:childTnLst>
                              <p:par>
                                <p:cTn id="13" presetID="23" presetClass="entr" presetSubtype="16" fill="hold" grpId="2"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250" fill="hold"/>
                                        <p:tgtEl>
                                          <p:spTgt spid="21"/>
                                        </p:tgtEl>
                                        <p:attrNameLst>
                                          <p:attrName>ppt_w</p:attrName>
                                        </p:attrNameLst>
                                      </p:cBhvr>
                                      <p:tavLst>
                                        <p:tav tm="0">
                                          <p:val>
                                            <p:fltVal val="0"/>
                                          </p:val>
                                        </p:tav>
                                        <p:tav tm="100000">
                                          <p:val>
                                            <p:strVal val="#ppt_w"/>
                                          </p:val>
                                        </p:tav>
                                      </p:tavLst>
                                    </p:anim>
                                    <p:anim calcmode="lin" valueType="num">
                                      <p:cBhvr>
                                        <p:cTn id="16" dur="250" fill="hold"/>
                                        <p:tgtEl>
                                          <p:spTgt spid="21"/>
                                        </p:tgtEl>
                                        <p:attrNameLst>
                                          <p:attrName>ppt_h</p:attrName>
                                        </p:attrNameLst>
                                      </p:cBhvr>
                                      <p:tavLst>
                                        <p:tav tm="0">
                                          <p:val>
                                            <p:fltVal val="0"/>
                                          </p:val>
                                        </p:tav>
                                        <p:tav tm="100000">
                                          <p:val>
                                            <p:strVal val="#ppt_h"/>
                                          </p:val>
                                        </p:tav>
                                      </p:tavLst>
                                    </p:anim>
                                  </p:childTnLst>
                                </p:cTn>
                              </p:par>
                            </p:childTnLst>
                          </p:cTn>
                        </p:par>
                        <p:par>
                          <p:cTn id="17" fill="hold">
                            <p:stCondLst>
                              <p:cond delay="750"/>
                            </p:stCondLst>
                            <p:childTnLst>
                              <p:par>
                                <p:cTn id="18" presetID="1" presetClass="entr" presetSubtype="0" fill="hold" grpId="1" nodeType="afterEffect">
                                  <p:stCondLst>
                                    <p:cond delay="250"/>
                                  </p:stCondLst>
                                  <p:childTnLst>
                                    <p:set>
                                      <p:cBhvr>
                                        <p:cTn id="19" dur="1" fill="hold">
                                          <p:stCondLst>
                                            <p:cond delay="0"/>
                                          </p:stCondLst>
                                        </p:cTn>
                                        <p:tgtEl>
                                          <p:spTgt spid="25"/>
                                        </p:tgtEl>
                                        <p:attrNameLst>
                                          <p:attrName>style.visibility</p:attrName>
                                        </p:attrNameLst>
                                      </p:cBhvr>
                                      <p:to>
                                        <p:strVal val="visible"/>
                                      </p:to>
                                    </p:set>
                                  </p:childTnLst>
                                </p:cTn>
                              </p:par>
                            </p:childTnLst>
                          </p:cTn>
                        </p:par>
                        <p:par>
                          <p:cTn id="20" fill="hold">
                            <p:stCondLst>
                              <p:cond delay="1000"/>
                            </p:stCondLst>
                            <p:childTnLst>
                              <p:par>
                                <p:cTn id="21" presetID="17" presetClass="entr" presetSubtype="1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380" fill="hold"/>
                                        <p:tgtEl>
                                          <p:spTgt spid="23"/>
                                        </p:tgtEl>
                                        <p:attrNameLst>
                                          <p:attrName>ppt_w</p:attrName>
                                        </p:attrNameLst>
                                      </p:cBhvr>
                                      <p:tavLst>
                                        <p:tav tm="0">
                                          <p:val>
                                            <p:fltVal val="0"/>
                                          </p:val>
                                        </p:tav>
                                        <p:tav tm="100000">
                                          <p:val>
                                            <p:strVal val="#ppt_w"/>
                                          </p:val>
                                        </p:tav>
                                      </p:tavLst>
                                    </p:anim>
                                    <p:anim calcmode="lin" valueType="num">
                                      <p:cBhvr>
                                        <p:cTn id="24" dur="380" fill="hold"/>
                                        <p:tgtEl>
                                          <p:spTgt spid="23"/>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380" fill="hold"/>
                                        <p:tgtEl>
                                          <p:spTgt spid="22"/>
                                        </p:tgtEl>
                                        <p:attrNameLst>
                                          <p:attrName>ppt_w</p:attrName>
                                        </p:attrNameLst>
                                      </p:cBhvr>
                                      <p:tavLst>
                                        <p:tav tm="0">
                                          <p:val>
                                            <p:fltVal val="0"/>
                                          </p:val>
                                        </p:tav>
                                        <p:tav tm="100000">
                                          <p:val>
                                            <p:strVal val="#ppt_w"/>
                                          </p:val>
                                        </p:tav>
                                      </p:tavLst>
                                    </p:anim>
                                    <p:anim calcmode="lin" valueType="num">
                                      <p:cBhvr>
                                        <p:cTn id="28" dur="380" fill="hold"/>
                                        <p:tgtEl>
                                          <p:spTgt spid="22"/>
                                        </p:tgtEl>
                                        <p:attrNameLst>
                                          <p:attrName>ppt_h</p:attrName>
                                        </p:attrNameLst>
                                      </p:cBhvr>
                                      <p:tavLst>
                                        <p:tav tm="0">
                                          <p:val>
                                            <p:strVal val="#ppt_h"/>
                                          </p:val>
                                        </p:tav>
                                        <p:tav tm="100000">
                                          <p:val>
                                            <p:strVal val="#ppt_h"/>
                                          </p:val>
                                        </p:tav>
                                      </p:tavLst>
                                    </p:anim>
                                  </p:childTnLst>
                                </p:cTn>
                              </p:par>
                              <p:par>
                                <p:cTn id="29" presetID="6" presetClass="emph" presetSubtype="0" autoRev="1" fill="hold" grpId="0" nodeType="withEffect">
                                  <p:stCondLst>
                                    <p:cond delay="0"/>
                                  </p:stCondLst>
                                  <p:childTnLst>
                                    <p:animScale>
                                      <p:cBhvr>
                                        <p:cTn id="30" dur="250" fill="hold"/>
                                        <p:tgtEl>
                                          <p:spTgt spid="21"/>
                                        </p:tgtEl>
                                      </p:cBhvr>
                                      <p:by x="110000" y="100000"/>
                                    </p:animScale>
                                  </p:childTnLst>
                                </p:cTn>
                              </p:par>
                              <p:par>
                                <p:cTn id="31" presetID="17" presetClass="exit" presetSubtype="1" fill="hold" grpId="1" nodeType="withEffect">
                                  <p:stCondLst>
                                    <p:cond delay="250"/>
                                  </p:stCondLst>
                                  <p:childTnLst>
                                    <p:anim calcmode="lin" valueType="num">
                                      <p:cBhvr>
                                        <p:cTn id="32" dur="250"/>
                                        <p:tgtEl>
                                          <p:spTgt spid="21"/>
                                        </p:tgtEl>
                                        <p:attrNameLst>
                                          <p:attrName>ppt_x</p:attrName>
                                        </p:attrNameLst>
                                      </p:cBhvr>
                                      <p:tavLst>
                                        <p:tav tm="0">
                                          <p:val>
                                            <p:strVal val="ppt_x"/>
                                          </p:val>
                                        </p:tav>
                                        <p:tav tm="100000">
                                          <p:val>
                                            <p:strVal val="ppt_x"/>
                                          </p:val>
                                        </p:tav>
                                      </p:tavLst>
                                    </p:anim>
                                    <p:anim calcmode="lin" valueType="num">
                                      <p:cBhvr>
                                        <p:cTn id="33" dur="250"/>
                                        <p:tgtEl>
                                          <p:spTgt spid="21"/>
                                        </p:tgtEl>
                                        <p:attrNameLst>
                                          <p:attrName>ppt_y</p:attrName>
                                        </p:attrNameLst>
                                      </p:cBhvr>
                                      <p:tavLst>
                                        <p:tav tm="0">
                                          <p:val>
                                            <p:strVal val="ppt_y"/>
                                          </p:val>
                                        </p:tav>
                                        <p:tav tm="100000">
                                          <p:val>
                                            <p:strVal val="ppt_y-ppt_h/2"/>
                                          </p:val>
                                        </p:tav>
                                      </p:tavLst>
                                    </p:anim>
                                    <p:anim calcmode="lin" valueType="num">
                                      <p:cBhvr>
                                        <p:cTn id="34" dur="250"/>
                                        <p:tgtEl>
                                          <p:spTgt spid="21"/>
                                        </p:tgtEl>
                                        <p:attrNameLst>
                                          <p:attrName>ppt_w</p:attrName>
                                        </p:attrNameLst>
                                      </p:cBhvr>
                                      <p:tavLst>
                                        <p:tav tm="0">
                                          <p:val>
                                            <p:strVal val="ppt_w"/>
                                          </p:val>
                                        </p:tav>
                                        <p:tav tm="100000">
                                          <p:val>
                                            <p:strVal val="ppt_w"/>
                                          </p:val>
                                        </p:tav>
                                      </p:tavLst>
                                    </p:anim>
                                    <p:anim calcmode="lin" valueType="num">
                                      <p:cBhvr>
                                        <p:cTn id="35" dur="250"/>
                                        <p:tgtEl>
                                          <p:spTgt spid="21"/>
                                        </p:tgtEl>
                                        <p:attrNameLst>
                                          <p:attrName>ppt_h</p:attrName>
                                        </p:attrNameLst>
                                      </p:cBhvr>
                                      <p:tavLst>
                                        <p:tav tm="0">
                                          <p:val>
                                            <p:strVal val="ppt_h"/>
                                          </p:val>
                                        </p:tav>
                                        <p:tav tm="100000">
                                          <p:val>
                                            <p:fltVal val="0"/>
                                          </p:val>
                                        </p:tav>
                                      </p:tavLst>
                                    </p:anim>
                                    <p:set>
                                      <p:cBhvr>
                                        <p:cTn id="36" dur="1" fill="hold">
                                          <p:stCondLst>
                                            <p:cond delay="249"/>
                                          </p:stCondLst>
                                        </p:cTn>
                                        <p:tgtEl>
                                          <p:spTgt spid="21"/>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42" presetClass="path" presetSubtype="0" accel="70000" decel="20000" fill="hold" grpId="2" nodeType="withEffect">
                                  <p:stCondLst>
                                    <p:cond delay="0"/>
                                  </p:stCondLst>
                                  <p:childTnLst>
                                    <p:animMotion origin="layout" path="M 0 0 L 0 0.4 " pathEditMode="relative" rAng="0" ptsTypes="AA">
                                      <p:cBhvr>
                                        <p:cTn id="40" dur="500" spd="-100000" fill="hold"/>
                                        <p:tgtEl>
                                          <p:spTgt spid="24"/>
                                        </p:tgtEl>
                                        <p:attrNameLst>
                                          <p:attrName>ppt_x</p:attrName>
                                          <p:attrName>ppt_y</p:attrName>
                                        </p:attrNameLst>
                                      </p:cBhvr>
                                      <p:rCtr x="0" y="20000"/>
                                    </p:animMotion>
                                  </p:childTnLst>
                                </p:cTn>
                              </p:par>
                              <p:par>
                                <p:cTn id="41" presetID="42" presetClass="path" presetSubtype="0" accel="50000" decel="50000" autoRev="1" fill="hold" grpId="0" nodeType="withEffect">
                                  <p:stCondLst>
                                    <p:cond delay="0"/>
                                  </p:stCondLst>
                                  <p:childTnLst>
                                    <p:animMotion origin="layout" path="M 0 1.11022E-16 L 0 0.01667 " pathEditMode="relative" rAng="0" ptsTypes="AA">
                                      <p:cBhvr>
                                        <p:cTn id="42" dur="130" fill="hold"/>
                                        <p:tgtEl>
                                          <p:spTgt spid="25"/>
                                        </p:tgtEl>
                                        <p:attrNameLst>
                                          <p:attrName>ppt_x</p:attrName>
                                          <p:attrName>ppt_y</p:attrName>
                                        </p:attrNameLst>
                                      </p:cBhvr>
                                      <p:rCtr x="0" y="833"/>
                                    </p:animMotion>
                                  </p:childTnLst>
                                </p:cTn>
                              </p:par>
                              <p:par>
                                <p:cTn id="43" presetID="6" presetClass="emph" presetSubtype="0" decel="50000" autoRev="1" fill="hold" grpId="0" nodeType="withEffect">
                                  <p:stCondLst>
                                    <p:cond delay="0"/>
                                  </p:stCondLst>
                                  <p:childTnLst>
                                    <p:animScale>
                                      <p:cBhvr>
                                        <p:cTn id="44" dur="130" fill="hold"/>
                                        <p:tgtEl>
                                          <p:spTgt spid="24"/>
                                        </p:tgtEl>
                                      </p:cBhvr>
                                      <p:by x="110000" y="100000"/>
                                    </p:animScale>
                                  </p:childTnLst>
                                </p:cTn>
                              </p:par>
                              <p:par>
                                <p:cTn id="45" presetID="17" presetClass="exit" presetSubtype="1" fill="hold" grpId="1" nodeType="withEffect">
                                  <p:stCondLst>
                                    <p:cond delay="170"/>
                                  </p:stCondLst>
                                  <p:childTnLst>
                                    <p:anim calcmode="lin" valueType="num">
                                      <p:cBhvr>
                                        <p:cTn id="46" dur="250"/>
                                        <p:tgtEl>
                                          <p:spTgt spid="23"/>
                                        </p:tgtEl>
                                        <p:attrNameLst>
                                          <p:attrName>ppt_x</p:attrName>
                                        </p:attrNameLst>
                                      </p:cBhvr>
                                      <p:tavLst>
                                        <p:tav tm="0">
                                          <p:val>
                                            <p:strVal val="ppt_x"/>
                                          </p:val>
                                        </p:tav>
                                        <p:tav tm="100000">
                                          <p:val>
                                            <p:strVal val="ppt_x"/>
                                          </p:val>
                                        </p:tav>
                                      </p:tavLst>
                                    </p:anim>
                                    <p:anim calcmode="lin" valueType="num">
                                      <p:cBhvr>
                                        <p:cTn id="47" dur="250"/>
                                        <p:tgtEl>
                                          <p:spTgt spid="23"/>
                                        </p:tgtEl>
                                        <p:attrNameLst>
                                          <p:attrName>ppt_y</p:attrName>
                                        </p:attrNameLst>
                                      </p:cBhvr>
                                      <p:tavLst>
                                        <p:tav tm="0">
                                          <p:val>
                                            <p:strVal val="ppt_y"/>
                                          </p:val>
                                        </p:tav>
                                        <p:tav tm="100000">
                                          <p:val>
                                            <p:strVal val="ppt_y-ppt_h/2"/>
                                          </p:val>
                                        </p:tav>
                                      </p:tavLst>
                                    </p:anim>
                                    <p:anim calcmode="lin" valueType="num">
                                      <p:cBhvr>
                                        <p:cTn id="48" dur="250"/>
                                        <p:tgtEl>
                                          <p:spTgt spid="23"/>
                                        </p:tgtEl>
                                        <p:attrNameLst>
                                          <p:attrName>ppt_w</p:attrName>
                                        </p:attrNameLst>
                                      </p:cBhvr>
                                      <p:tavLst>
                                        <p:tav tm="0">
                                          <p:val>
                                            <p:strVal val="ppt_w"/>
                                          </p:val>
                                        </p:tav>
                                        <p:tav tm="100000">
                                          <p:val>
                                            <p:strVal val="ppt_w"/>
                                          </p:val>
                                        </p:tav>
                                      </p:tavLst>
                                    </p:anim>
                                    <p:anim calcmode="lin" valueType="num">
                                      <p:cBhvr>
                                        <p:cTn id="49" dur="250"/>
                                        <p:tgtEl>
                                          <p:spTgt spid="23"/>
                                        </p:tgtEl>
                                        <p:attrNameLst>
                                          <p:attrName>ppt_h</p:attrName>
                                        </p:attrNameLst>
                                      </p:cBhvr>
                                      <p:tavLst>
                                        <p:tav tm="0">
                                          <p:val>
                                            <p:strVal val="ppt_h"/>
                                          </p:val>
                                        </p:tav>
                                        <p:tav tm="100000">
                                          <p:val>
                                            <p:fltVal val="0"/>
                                          </p:val>
                                        </p:tav>
                                      </p:tavLst>
                                    </p:anim>
                                    <p:set>
                                      <p:cBhvr>
                                        <p:cTn id="50" dur="1" fill="hold">
                                          <p:stCondLst>
                                            <p:cond delay="249"/>
                                          </p:stCondLst>
                                        </p:cTn>
                                        <p:tgtEl>
                                          <p:spTgt spid="23"/>
                                        </p:tgtEl>
                                        <p:attrNameLst>
                                          <p:attrName>style.visibility</p:attrName>
                                        </p:attrNameLst>
                                      </p:cBhvr>
                                      <p:to>
                                        <p:strVal val="hidden"/>
                                      </p:to>
                                    </p:set>
                                  </p:childTnLst>
                                </p:cTn>
                              </p:par>
                              <p:par>
                                <p:cTn id="51" presetID="17" presetClass="exit" presetSubtype="1" fill="hold" grpId="1" nodeType="withEffect">
                                  <p:stCondLst>
                                    <p:cond delay="170"/>
                                  </p:stCondLst>
                                  <p:childTnLst>
                                    <p:anim calcmode="lin" valueType="num">
                                      <p:cBhvr>
                                        <p:cTn id="52" dur="250"/>
                                        <p:tgtEl>
                                          <p:spTgt spid="22"/>
                                        </p:tgtEl>
                                        <p:attrNameLst>
                                          <p:attrName>ppt_x</p:attrName>
                                        </p:attrNameLst>
                                      </p:cBhvr>
                                      <p:tavLst>
                                        <p:tav tm="0">
                                          <p:val>
                                            <p:strVal val="ppt_x"/>
                                          </p:val>
                                        </p:tav>
                                        <p:tav tm="100000">
                                          <p:val>
                                            <p:strVal val="ppt_x"/>
                                          </p:val>
                                        </p:tav>
                                      </p:tavLst>
                                    </p:anim>
                                    <p:anim calcmode="lin" valueType="num">
                                      <p:cBhvr>
                                        <p:cTn id="53" dur="250"/>
                                        <p:tgtEl>
                                          <p:spTgt spid="22"/>
                                        </p:tgtEl>
                                        <p:attrNameLst>
                                          <p:attrName>ppt_y</p:attrName>
                                        </p:attrNameLst>
                                      </p:cBhvr>
                                      <p:tavLst>
                                        <p:tav tm="0">
                                          <p:val>
                                            <p:strVal val="ppt_y"/>
                                          </p:val>
                                        </p:tav>
                                        <p:tav tm="100000">
                                          <p:val>
                                            <p:strVal val="ppt_y-ppt_h/2"/>
                                          </p:val>
                                        </p:tav>
                                      </p:tavLst>
                                    </p:anim>
                                    <p:anim calcmode="lin" valueType="num">
                                      <p:cBhvr>
                                        <p:cTn id="54" dur="250"/>
                                        <p:tgtEl>
                                          <p:spTgt spid="22"/>
                                        </p:tgtEl>
                                        <p:attrNameLst>
                                          <p:attrName>ppt_w</p:attrName>
                                        </p:attrNameLst>
                                      </p:cBhvr>
                                      <p:tavLst>
                                        <p:tav tm="0">
                                          <p:val>
                                            <p:strVal val="ppt_w"/>
                                          </p:val>
                                        </p:tav>
                                        <p:tav tm="100000">
                                          <p:val>
                                            <p:strVal val="ppt_w"/>
                                          </p:val>
                                        </p:tav>
                                      </p:tavLst>
                                    </p:anim>
                                    <p:anim calcmode="lin" valueType="num">
                                      <p:cBhvr>
                                        <p:cTn id="55" dur="250"/>
                                        <p:tgtEl>
                                          <p:spTgt spid="22"/>
                                        </p:tgtEl>
                                        <p:attrNameLst>
                                          <p:attrName>ppt_h</p:attrName>
                                        </p:attrNameLst>
                                      </p:cBhvr>
                                      <p:tavLst>
                                        <p:tav tm="0">
                                          <p:val>
                                            <p:strVal val="ppt_h"/>
                                          </p:val>
                                        </p:tav>
                                        <p:tav tm="100000">
                                          <p:val>
                                            <p:fltVal val="0"/>
                                          </p:val>
                                        </p:tav>
                                      </p:tavLst>
                                    </p:anim>
                                    <p:set>
                                      <p:cBhvr>
                                        <p:cTn id="56" dur="1" fill="hold">
                                          <p:stCondLst>
                                            <p:cond delay="249"/>
                                          </p:stCondLst>
                                        </p:cTn>
                                        <p:tgtEl>
                                          <p:spTgt spid="22"/>
                                        </p:tgtEl>
                                        <p:attrNameLst>
                                          <p:attrName>style.visibility</p:attrName>
                                        </p:attrNameLst>
                                      </p:cBhvr>
                                      <p:to>
                                        <p:strVal val="hidden"/>
                                      </p:to>
                                    </p:set>
                                  </p:childTnLst>
                                </p:cTn>
                              </p:par>
                              <p:par>
                                <p:cTn id="57" presetID="6" presetClass="emph" presetSubtype="0" fill="hold" grpId="2" nodeType="withEffect">
                                  <p:stCondLst>
                                    <p:cond delay="170"/>
                                  </p:stCondLst>
                                  <p:childTnLst>
                                    <p:animScale>
                                      <p:cBhvr>
                                        <p:cTn id="58" dur="250" fill="hold"/>
                                        <p:tgtEl>
                                          <p:spTgt spid="23"/>
                                        </p:tgtEl>
                                      </p:cBhvr>
                                      <p:by x="150000" y="100000"/>
                                    </p:animScale>
                                  </p:childTnLst>
                                </p:cTn>
                              </p:par>
                              <p:par>
                                <p:cTn id="59" presetID="6" presetClass="emph" presetSubtype="0" fill="hold" grpId="2" nodeType="withEffect">
                                  <p:stCondLst>
                                    <p:cond delay="170"/>
                                  </p:stCondLst>
                                  <p:childTnLst>
                                    <p:animScale>
                                      <p:cBhvr>
                                        <p:cTn id="60" dur="250" fill="hold"/>
                                        <p:tgtEl>
                                          <p:spTgt spid="22"/>
                                        </p:tgtEl>
                                      </p:cBhvr>
                                      <p:by x="150000" y="100000"/>
                                    </p:animScale>
                                  </p:childTnLst>
                                </p:cTn>
                              </p:par>
                              <p:par>
                                <p:cTn id="61" presetID="10" presetClass="entr" presetSubtype="0" fill="hold" grpId="0" nodeType="withEffect">
                                  <p:stCondLst>
                                    <p:cond delay="38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250"/>
                                        <p:tgtEl>
                                          <p:spTgt spid="29"/>
                                        </p:tgtEl>
                                      </p:cBhvr>
                                    </p:animEffect>
                                  </p:childTnLst>
                                </p:cTn>
                              </p:par>
                              <p:par>
                                <p:cTn id="64" presetID="42" presetClass="path" presetSubtype="0" decel="100000" fill="hold" grpId="1" nodeType="withEffect">
                                  <p:stCondLst>
                                    <p:cond delay="380"/>
                                  </p:stCondLst>
                                  <p:childTnLst>
                                    <p:animMotion origin="layout" path="M 0 1.85185E-6 L 0 0.1 " pathEditMode="relative" rAng="0" ptsTypes="AA">
                                      <p:cBhvr>
                                        <p:cTn id="65" dur="250" spd="-100000" fill="hold"/>
                                        <p:tgtEl>
                                          <p:spTgt spid="29"/>
                                        </p:tgtEl>
                                        <p:attrNameLst>
                                          <p:attrName>ppt_x</p:attrName>
                                          <p:attrName>ppt_y</p:attrName>
                                        </p:attrNameLst>
                                      </p:cBhvr>
                                      <p:rCtr x="0" y="5000"/>
                                    </p:animMotion>
                                  </p:childTnLst>
                                </p:cTn>
                              </p:par>
                              <p:par>
                                <p:cTn id="66" presetID="17" presetClass="entr" presetSubtype="10" fill="hold" grpId="2" nodeType="withEffect">
                                  <p:stCondLst>
                                    <p:cond delay="0"/>
                                  </p:stCondLst>
                                  <p:childTnLst>
                                    <p:set>
                                      <p:cBhvr>
                                        <p:cTn id="67" dur="1" fill="hold">
                                          <p:stCondLst>
                                            <p:cond delay="0"/>
                                          </p:stCondLst>
                                        </p:cTn>
                                        <p:tgtEl>
                                          <p:spTgt spid="27"/>
                                        </p:tgtEl>
                                        <p:attrNameLst>
                                          <p:attrName>style.visibility</p:attrName>
                                        </p:attrNameLst>
                                      </p:cBhvr>
                                      <p:to>
                                        <p:strVal val="visible"/>
                                      </p:to>
                                    </p:set>
                                    <p:anim calcmode="lin" valueType="num">
                                      <p:cBhvr>
                                        <p:cTn id="68" dur="250" fill="hold"/>
                                        <p:tgtEl>
                                          <p:spTgt spid="27"/>
                                        </p:tgtEl>
                                        <p:attrNameLst>
                                          <p:attrName>ppt_w</p:attrName>
                                        </p:attrNameLst>
                                      </p:cBhvr>
                                      <p:tavLst>
                                        <p:tav tm="0">
                                          <p:val>
                                            <p:fltVal val="0"/>
                                          </p:val>
                                        </p:tav>
                                        <p:tav tm="100000">
                                          <p:val>
                                            <p:strVal val="#ppt_w"/>
                                          </p:val>
                                        </p:tav>
                                      </p:tavLst>
                                    </p:anim>
                                    <p:anim calcmode="lin" valueType="num">
                                      <p:cBhvr>
                                        <p:cTn id="69" dur="250" fill="hold"/>
                                        <p:tgtEl>
                                          <p:spTgt spid="27"/>
                                        </p:tgtEl>
                                        <p:attrNameLst>
                                          <p:attrName>ppt_h</p:attrName>
                                        </p:attrNameLst>
                                      </p:cBhvr>
                                      <p:tavLst>
                                        <p:tav tm="0">
                                          <p:val>
                                            <p:strVal val="#ppt_h"/>
                                          </p:val>
                                        </p:tav>
                                        <p:tav tm="100000">
                                          <p:val>
                                            <p:strVal val="#ppt_h"/>
                                          </p:val>
                                        </p:tav>
                                      </p:tavLst>
                                    </p:anim>
                                  </p:childTnLst>
                                </p:cTn>
                              </p:par>
                              <p:par>
                                <p:cTn id="70" presetID="42" presetClass="path" presetSubtype="0" accel="70000" decel="30000" fill="hold" grpId="0" nodeType="withEffect">
                                  <p:stCondLst>
                                    <p:cond delay="0"/>
                                  </p:stCondLst>
                                  <p:childTnLst>
                                    <p:animMotion origin="layout" path="M 5.55112E-17 -0.25764 L 5.55112E-17 0.14236 " pathEditMode="relative" rAng="0" ptsTypes="AA">
                                      <p:cBhvr>
                                        <p:cTn id="71" dur="500" spd="-100000" fill="hold"/>
                                        <p:tgtEl>
                                          <p:spTgt spid="27"/>
                                        </p:tgtEl>
                                        <p:attrNameLst>
                                          <p:attrName>ppt_x</p:attrName>
                                          <p:attrName>ppt_y</p:attrName>
                                        </p:attrNameLst>
                                      </p:cBhvr>
                                      <p:rCtr x="0" y="20000"/>
                                    </p:animMotion>
                                  </p:childTnLst>
                                </p:cTn>
                              </p:par>
                              <p:par>
                                <p:cTn id="72" presetID="6" presetClass="emph" presetSubtype="0" accel="26000" decel="74000" autoRev="1" fill="hold" grpId="1" nodeType="withEffect">
                                  <p:stCondLst>
                                    <p:cond delay="0"/>
                                  </p:stCondLst>
                                  <p:childTnLst>
                                    <p:animScale>
                                      <p:cBhvr>
                                        <p:cTn id="73" dur="250" fill="hold"/>
                                        <p:tgtEl>
                                          <p:spTgt spid="27"/>
                                        </p:tgtEl>
                                      </p:cBhvr>
                                      <p:by x="125000" y="125000"/>
                                    </p:animScale>
                                  </p:childTnLst>
                                </p:cTn>
                              </p:par>
                              <p:par>
                                <p:cTn id="74" presetID="17" presetClass="exit" presetSubtype="10" fill="hold" grpId="3" nodeType="withEffect">
                                  <p:stCondLst>
                                    <p:cond delay="130"/>
                                  </p:stCondLst>
                                  <p:childTnLst>
                                    <p:anim calcmode="lin" valueType="num">
                                      <p:cBhvr>
                                        <p:cTn id="75" dur="380"/>
                                        <p:tgtEl>
                                          <p:spTgt spid="27"/>
                                        </p:tgtEl>
                                        <p:attrNameLst>
                                          <p:attrName>ppt_w</p:attrName>
                                        </p:attrNameLst>
                                      </p:cBhvr>
                                      <p:tavLst>
                                        <p:tav tm="0">
                                          <p:val>
                                            <p:strVal val="ppt_w"/>
                                          </p:val>
                                        </p:tav>
                                        <p:tav tm="100000">
                                          <p:val>
                                            <p:fltVal val="0"/>
                                          </p:val>
                                        </p:tav>
                                      </p:tavLst>
                                    </p:anim>
                                    <p:anim calcmode="lin" valueType="num">
                                      <p:cBhvr>
                                        <p:cTn id="76" dur="380"/>
                                        <p:tgtEl>
                                          <p:spTgt spid="27"/>
                                        </p:tgtEl>
                                        <p:attrNameLst>
                                          <p:attrName>ppt_h</p:attrName>
                                        </p:attrNameLst>
                                      </p:cBhvr>
                                      <p:tavLst>
                                        <p:tav tm="0">
                                          <p:val>
                                            <p:strVal val="ppt_h"/>
                                          </p:val>
                                        </p:tav>
                                        <p:tav tm="100000">
                                          <p:val>
                                            <p:strVal val="ppt_h"/>
                                          </p:val>
                                        </p:tav>
                                      </p:tavLst>
                                    </p:anim>
                                    <p:set>
                                      <p:cBhvr>
                                        <p:cTn id="77" dur="1" fill="hold">
                                          <p:stCondLst>
                                            <p:cond delay="379"/>
                                          </p:stCondLst>
                                        </p:cTn>
                                        <p:tgtEl>
                                          <p:spTgt spid="27"/>
                                        </p:tgtEl>
                                        <p:attrNameLst>
                                          <p:attrName>style.visibility</p:attrName>
                                        </p:attrNameLst>
                                      </p:cBhvr>
                                      <p:to>
                                        <p:strVal val="hidden"/>
                                      </p:to>
                                    </p:set>
                                  </p:childTnLst>
                                </p:cTn>
                              </p:par>
                              <p:par>
                                <p:cTn id="78" presetID="17" presetClass="entr" presetSubtype="10" fill="hold" grpId="2" nodeType="with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p:cTn id="80" dur="250" fill="hold"/>
                                        <p:tgtEl>
                                          <p:spTgt spid="26"/>
                                        </p:tgtEl>
                                        <p:attrNameLst>
                                          <p:attrName>ppt_w</p:attrName>
                                        </p:attrNameLst>
                                      </p:cBhvr>
                                      <p:tavLst>
                                        <p:tav tm="0">
                                          <p:val>
                                            <p:fltVal val="0"/>
                                          </p:val>
                                        </p:tav>
                                        <p:tav tm="100000">
                                          <p:val>
                                            <p:strVal val="#ppt_w"/>
                                          </p:val>
                                        </p:tav>
                                      </p:tavLst>
                                    </p:anim>
                                    <p:anim calcmode="lin" valueType="num">
                                      <p:cBhvr>
                                        <p:cTn id="81" dur="250" fill="hold"/>
                                        <p:tgtEl>
                                          <p:spTgt spid="26"/>
                                        </p:tgtEl>
                                        <p:attrNameLst>
                                          <p:attrName>ppt_h</p:attrName>
                                        </p:attrNameLst>
                                      </p:cBhvr>
                                      <p:tavLst>
                                        <p:tav tm="0">
                                          <p:val>
                                            <p:strVal val="#ppt_h"/>
                                          </p:val>
                                        </p:tav>
                                        <p:tav tm="100000">
                                          <p:val>
                                            <p:strVal val="#ppt_h"/>
                                          </p:val>
                                        </p:tav>
                                      </p:tavLst>
                                    </p:anim>
                                  </p:childTnLst>
                                </p:cTn>
                              </p:par>
                              <p:par>
                                <p:cTn id="82" presetID="42" presetClass="path" presetSubtype="0" accel="70000" decel="30000" fill="hold" grpId="0" nodeType="withEffect">
                                  <p:stCondLst>
                                    <p:cond delay="0"/>
                                  </p:stCondLst>
                                  <p:childTnLst>
                                    <p:animMotion origin="layout" path="M 0 -0.25764 L 0 0.14236 " pathEditMode="relative" rAng="0" ptsTypes="AA">
                                      <p:cBhvr>
                                        <p:cTn id="83" dur="500" spd="-100000" fill="hold"/>
                                        <p:tgtEl>
                                          <p:spTgt spid="26"/>
                                        </p:tgtEl>
                                        <p:attrNameLst>
                                          <p:attrName>ppt_x</p:attrName>
                                          <p:attrName>ppt_y</p:attrName>
                                        </p:attrNameLst>
                                      </p:cBhvr>
                                      <p:rCtr x="0" y="20000"/>
                                    </p:animMotion>
                                  </p:childTnLst>
                                </p:cTn>
                              </p:par>
                              <p:par>
                                <p:cTn id="84" presetID="6" presetClass="emph" presetSubtype="0" accel="26000" decel="74000" autoRev="1" fill="hold" grpId="1" nodeType="withEffect">
                                  <p:stCondLst>
                                    <p:cond delay="0"/>
                                  </p:stCondLst>
                                  <p:childTnLst>
                                    <p:animScale>
                                      <p:cBhvr>
                                        <p:cTn id="85" dur="250" fill="hold"/>
                                        <p:tgtEl>
                                          <p:spTgt spid="26"/>
                                        </p:tgtEl>
                                      </p:cBhvr>
                                      <p:by x="125000" y="125000"/>
                                    </p:animScale>
                                  </p:childTnLst>
                                </p:cTn>
                              </p:par>
                              <p:par>
                                <p:cTn id="86" presetID="17" presetClass="exit" presetSubtype="10" fill="hold" grpId="3" nodeType="withEffect">
                                  <p:stCondLst>
                                    <p:cond delay="130"/>
                                  </p:stCondLst>
                                  <p:childTnLst>
                                    <p:anim calcmode="lin" valueType="num">
                                      <p:cBhvr>
                                        <p:cTn id="87" dur="380"/>
                                        <p:tgtEl>
                                          <p:spTgt spid="26"/>
                                        </p:tgtEl>
                                        <p:attrNameLst>
                                          <p:attrName>ppt_w</p:attrName>
                                        </p:attrNameLst>
                                      </p:cBhvr>
                                      <p:tavLst>
                                        <p:tav tm="0">
                                          <p:val>
                                            <p:strVal val="ppt_w"/>
                                          </p:val>
                                        </p:tav>
                                        <p:tav tm="100000">
                                          <p:val>
                                            <p:fltVal val="0"/>
                                          </p:val>
                                        </p:tav>
                                      </p:tavLst>
                                    </p:anim>
                                    <p:anim calcmode="lin" valueType="num">
                                      <p:cBhvr>
                                        <p:cTn id="88" dur="380"/>
                                        <p:tgtEl>
                                          <p:spTgt spid="26"/>
                                        </p:tgtEl>
                                        <p:attrNameLst>
                                          <p:attrName>ppt_h</p:attrName>
                                        </p:attrNameLst>
                                      </p:cBhvr>
                                      <p:tavLst>
                                        <p:tav tm="0">
                                          <p:val>
                                            <p:strVal val="ppt_h"/>
                                          </p:val>
                                        </p:tav>
                                        <p:tav tm="100000">
                                          <p:val>
                                            <p:strVal val="ppt_h"/>
                                          </p:val>
                                        </p:tav>
                                      </p:tavLst>
                                    </p:anim>
                                    <p:set>
                                      <p:cBhvr>
                                        <p:cTn id="89" dur="1" fill="hold">
                                          <p:stCondLst>
                                            <p:cond delay="379"/>
                                          </p:stCondLst>
                                        </p:cTn>
                                        <p:tgtEl>
                                          <p:spTgt spid="26"/>
                                        </p:tgtEl>
                                        <p:attrNameLst>
                                          <p:attrName>style.visibility</p:attrName>
                                        </p:attrNameLst>
                                      </p:cBhvr>
                                      <p:to>
                                        <p:strVal val="hidden"/>
                                      </p:to>
                                    </p:set>
                                  </p:childTnLst>
                                </p:cTn>
                              </p:par>
                            </p:childTnLst>
                          </p:cTn>
                        </p:par>
                        <p:par>
                          <p:cTn id="90" fill="hold">
                            <p:stCondLst>
                              <p:cond delay="1630"/>
                            </p:stCondLst>
                            <p:childTnLst>
                              <p:par>
                                <p:cTn id="91" presetID="1"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childTnLst>
                                </p:cTn>
                              </p:par>
                            </p:childTnLst>
                          </p:cTn>
                        </p:par>
                        <p:par>
                          <p:cTn id="93" fill="hold">
                            <p:stCondLst>
                              <p:cond delay="1630"/>
                            </p:stCondLst>
                            <p:childTnLst>
                              <p:par>
                                <p:cTn id="94" presetID="6" presetClass="emph" presetSubtype="0" accel="50000" fill="hold" grpId="2" nodeType="afterEffect">
                                  <p:stCondLst>
                                    <p:cond delay="0"/>
                                  </p:stCondLst>
                                  <p:childTnLst>
                                    <p:animScale>
                                      <p:cBhvr>
                                        <p:cTn id="95" dur="500" fill="hold"/>
                                        <p:tgtEl>
                                          <p:spTgt spid="28"/>
                                        </p:tgtEl>
                                      </p:cBhvr>
                                      <p:by x="100000" y="250000"/>
                                    </p:animScale>
                                  </p:childTnLst>
                                </p:cTn>
                              </p:par>
                              <p:par>
                                <p:cTn id="96" presetID="6" presetClass="emph" presetSubtype="0" accel="50000" fill="hold" grpId="3" nodeType="withEffect">
                                  <p:stCondLst>
                                    <p:cond delay="0"/>
                                  </p:stCondLst>
                                  <p:childTnLst>
                                    <p:animScale>
                                      <p:cBhvr>
                                        <p:cTn id="97" dur="500" fill="hold"/>
                                        <p:tgtEl>
                                          <p:spTgt spid="28"/>
                                        </p:tgtEl>
                                      </p:cBhvr>
                                      <p:by x="445000" y="100000"/>
                                    </p:animScale>
                                  </p:childTnLst>
                                </p:cTn>
                              </p:par>
                              <p:par>
                                <p:cTn id="98" presetID="1" presetClass="entr" presetSubtype="0" fill="hold" grpId="0" nodeType="withEffect">
                                  <p:stCondLst>
                                    <p:cond delay="1000"/>
                                  </p:stCondLst>
                                  <p:childTnLst>
                                    <p:set>
                                      <p:cBhvr>
                                        <p:cTn id="99" dur="1" fill="hold">
                                          <p:stCondLst>
                                            <p:cond delay="0"/>
                                          </p:stCondLst>
                                        </p:cTn>
                                        <p:tgtEl>
                                          <p:spTgt spid="13"/>
                                        </p:tgtEl>
                                        <p:attrNameLst>
                                          <p:attrName>style.visibility</p:attrName>
                                        </p:attrNameLst>
                                      </p:cBhvr>
                                      <p:to>
                                        <p:strVal val="visible"/>
                                      </p:to>
                                    </p:set>
                                  </p:childTnLst>
                                </p:cTn>
                              </p:par>
                              <p:par>
                                <p:cTn id="100" presetID="22" presetClass="entr" presetSubtype="8" fill="hold" grpId="0" nodeType="withEffect">
                                  <p:stCondLst>
                                    <p:cond delay="500"/>
                                  </p:stCondLst>
                                  <p:childTnLst>
                                    <p:set>
                                      <p:cBhvr>
                                        <p:cTn id="101" dur="1" fill="hold">
                                          <p:stCondLst>
                                            <p:cond delay="0"/>
                                          </p:stCondLst>
                                        </p:cTn>
                                        <p:tgtEl>
                                          <p:spTgt spid="31"/>
                                        </p:tgtEl>
                                        <p:attrNameLst>
                                          <p:attrName>style.visibility</p:attrName>
                                        </p:attrNameLst>
                                      </p:cBhvr>
                                      <p:to>
                                        <p:strVal val="visible"/>
                                      </p:to>
                                    </p:set>
                                    <p:animEffect transition="in" filter="wipe(left)">
                                      <p:cBhvr>
                                        <p:cTn id="102"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13" grpId="0" animBg="1"/>
      <p:bldP spid="13" grpId="1" animBg="1"/>
      <p:bldP spid="28" grpId="0" animBg="1"/>
      <p:bldP spid="28" grpId="1" animBg="1"/>
      <p:bldP spid="28" grpId="2" animBg="1"/>
      <p:bldP spid="28" grpId="3" animBg="1"/>
      <p:bldP spid="29" grpId="0" animBg="1"/>
      <p:bldP spid="29" grpId="1" animBg="1"/>
      <p:bldP spid="29" grpId="2" animBg="1"/>
      <p:bldP spid="29" grpId="3" animBg="1"/>
      <p:bldP spid="31" grpId="0">
        <p:tmplLst>
          <p:tmpl>
            <p:tnLst>
              <p:par>
                <p:cTn presetID="22" presetClass="entr" presetSubtype="8"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tIns="91440" bIns="91440" anchor="ctr">
            <a:normAutofit/>
          </a:bodyPr>
          <a:lstStyle>
            <a:lvl1pPr algn="ctr">
              <a:defRPr sz="4000" baseline="0"/>
            </a:lvl1pPr>
          </a:lstStyle>
          <a:p>
            <a:r>
              <a:rPr lang="en-US" dirty="0"/>
              <a:t>Type “Agenda” Here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lIns="91440" tIns="91440" rIns="91440" bIns="91440" anchor="ctr">
            <a:no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690832" y="4983109"/>
            <a:ext cx="4291368"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Quote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8"/>
          <p:cNvSpPr>
            <a:spLocks noGrp="1"/>
          </p:cNvSpPr>
          <p:nvPr>
            <p:ph type="body" sz="quarter" idx="13" hasCustomPrompt="1"/>
          </p:nvPr>
        </p:nvSpPr>
        <p:spPr>
          <a:xfrm>
            <a:off x="8011661" y="5506329"/>
            <a:ext cx="1970539" cy="492443"/>
          </a:xfrm>
        </p:spPr>
        <p:txBody>
          <a:bodyPr wrap="none" anchor="ctr">
            <a:spAutoFit/>
          </a:bodyPr>
          <a:lstStyle>
            <a:lvl1pPr marL="0" indent="0" algn="r">
              <a:buNone/>
              <a:defRPr sz="2000"/>
            </a:lvl1pPr>
          </a:lstStyle>
          <a:p>
            <a:pPr lvl="0"/>
            <a:r>
              <a:rPr lang="en-US" dirty="0"/>
              <a:t>Title / Company</a:t>
            </a: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228601"/>
            <a:ext cx="11430000" cy="685799"/>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8" name="Straight Connector 7">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1524" y="0"/>
            <a:ext cx="12188952" cy="1138773"/>
          </a:xfrm>
          <a:gradFill>
            <a:gsLst>
              <a:gs pos="1000">
                <a:schemeClr val="accent2"/>
              </a:gs>
              <a:gs pos="99000">
                <a:schemeClr val="accent1"/>
              </a:gs>
            </a:gsLst>
            <a:lin ang="2700000" scaled="0"/>
          </a:gradFill>
        </p:spPr>
        <p:txBody>
          <a:bodyPr wrap="square" lIns="457200" tIns="91440" bIns="0">
            <a:noAutofit/>
          </a:bodyPr>
          <a:lstStyle>
            <a:lvl1pPr>
              <a:lnSpc>
                <a:spcPct val="85000"/>
              </a:lnSpc>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a:xfrm>
            <a:off x="381000" y="1371600"/>
            <a:ext cx="11430000" cy="5029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3/11/2021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tint val="75000"/>
                  </a:schemeClr>
                </a:solidFill>
              </a:defRPr>
            </a:lvl1pPr>
          </a:lstStyle>
          <a:p>
            <a:fld id="{5958763E-B898-436D-883D-03711491D54A}" type="datetimeFigureOut">
              <a:rPr lang="en-US" smtClean="0"/>
              <a:t>3/11/2021</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89" r:id="rId2"/>
    <p:sldLayoutId id="214748369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85" r:id="rId29"/>
    <p:sldLayoutId id="2147483686" r:id="rId30"/>
    <p:sldLayoutId id="2147483679" r:id="rId31"/>
    <p:sldLayoutId id="2147483680" r:id="rId32"/>
    <p:sldLayoutId id="2147483682" r:id="rId33"/>
    <p:sldLayoutId id="2147483687" r:id="rId34"/>
    <p:sldLayoutId id="2147483656" r:id="rId35"/>
    <p:sldLayoutId id="2147483657" r:id="rId36"/>
    <p:sldLayoutId id="2147483658" r:id="rId37"/>
    <p:sldLayoutId id="2147483659" r:id="rId38"/>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accent3"/>
        </a:buClr>
        <a:buSzPct val="80000"/>
        <a:buFont typeface="Wingdings" panose="05000000000000000000" pitchFamily="2" charset="2"/>
        <a:buChar char="§"/>
        <a:defRPr sz="2800" kern="1200">
          <a:solidFill>
            <a:schemeClr val="tx1"/>
          </a:solidFill>
          <a:latin typeface="+mn-lt"/>
          <a:ea typeface="+mn-ea"/>
          <a:cs typeface="+mn-cs"/>
        </a:defRPr>
      </a:lvl1pPr>
      <a:lvl2pPr marL="568325" indent="-22225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hylandtechoutreach.github.io/hackathon" TargetMode="External"/><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58E85-5D4E-4E5D-A40D-8CBC79D2A66F}"/>
              </a:ext>
            </a:extLst>
          </p:cNvPr>
          <p:cNvSpPr>
            <a:spLocks noGrp="1"/>
          </p:cNvSpPr>
          <p:nvPr>
            <p:ph type="ctrTitle"/>
          </p:nvPr>
        </p:nvSpPr>
        <p:spPr/>
        <p:txBody>
          <a:bodyPr>
            <a:normAutofit/>
          </a:bodyPr>
          <a:lstStyle/>
          <a:p>
            <a:r>
              <a:rPr lang="en-US" sz="8800" dirty="0"/>
              <a:t>Intro to Hackathons</a:t>
            </a:r>
          </a:p>
        </p:txBody>
      </p:sp>
      <p:sp>
        <p:nvSpPr>
          <p:cNvPr id="3" name="Subtitle 2">
            <a:extLst>
              <a:ext uri="{FF2B5EF4-FFF2-40B4-BE49-F238E27FC236}">
                <a16:creationId xmlns:a16="http://schemas.microsoft.com/office/drawing/2014/main" id="{52C9BFDF-1890-45AB-9A11-1ECBBA0985B8}"/>
              </a:ext>
            </a:extLst>
          </p:cNvPr>
          <p:cNvSpPr>
            <a:spLocks noGrp="1"/>
          </p:cNvSpPr>
          <p:nvPr>
            <p:ph type="subTitle" idx="1"/>
          </p:nvPr>
        </p:nvSpPr>
        <p:spPr>
          <a:xfrm>
            <a:off x="495299" y="3429000"/>
            <a:ext cx="7152727" cy="553998"/>
          </a:xfrm>
        </p:spPr>
        <p:txBody>
          <a:bodyPr/>
          <a:lstStyle/>
          <a:p>
            <a:r>
              <a:rPr lang="en-US" dirty="0"/>
              <a:t>Virtual hackathon tips &amp; tricks</a:t>
            </a:r>
          </a:p>
        </p:txBody>
      </p:sp>
      <p:sp>
        <p:nvSpPr>
          <p:cNvPr id="4" name="Date Placeholder 3">
            <a:extLst>
              <a:ext uri="{FF2B5EF4-FFF2-40B4-BE49-F238E27FC236}">
                <a16:creationId xmlns:a16="http://schemas.microsoft.com/office/drawing/2014/main" id="{E14AC05D-E24B-45B5-97CB-2B89356B5641}"/>
              </a:ext>
            </a:extLst>
          </p:cNvPr>
          <p:cNvSpPr>
            <a:spLocks noGrp="1"/>
          </p:cNvSpPr>
          <p:nvPr>
            <p:ph type="dt" sz="half" idx="10"/>
          </p:nvPr>
        </p:nvSpPr>
        <p:spPr/>
        <p:txBody>
          <a:bodyPr/>
          <a:lstStyle/>
          <a:p>
            <a:r>
              <a:rPr lang="en-US" dirty="0"/>
              <a:t>March 13, 2021</a:t>
            </a:r>
          </a:p>
        </p:txBody>
      </p:sp>
      <p:sp>
        <p:nvSpPr>
          <p:cNvPr id="5" name="Text Placeholder 4">
            <a:extLst>
              <a:ext uri="{FF2B5EF4-FFF2-40B4-BE49-F238E27FC236}">
                <a16:creationId xmlns:a16="http://schemas.microsoft.com/office/drawing/2014/main" id="{7ECCBE3F-ACB8-4FBD-9A9F-795089F0B53C}"/>
              </a:ext>
            </a:extLst>
          </p:cNvPr>
          <p:cNvSpPr>
            <a:spLocks noGrp="1"/>
          </p:cNvSpPr>
          <p:nvPr>
            <p:ph type="body" sz="quarter" idx="13"/>
          </p:nvPr>
        </p:nvSpPr>
        <p:spPr/>
        <p:txBody>
          <a:bodyPr/>
          <a:lstStyle/>
          <a:p>
            <a:r>
              <a:rPr lang="en-US" dirty="0"/>
              <a:t>Joseph Maxwell</a:t>
            </a:r>
          </a:p>
          <a:p>
            <a:r>
              <a:rPr lang="en-US" dirty="0"/>
              <a:t>Juliette Moss</a:t>
            </a:r>
          </a:p>
        </p:txBody>
      </p:sp>
    </p:spTree>
    <p:extLst>
      <p:ext uri="{BB962C8B-B14F-4D97-AF65-F5344CB8AC3E}">
        <p14:creationId xmlns:p14="http://schemas.microsoft.com/office/powerpoint/2010/main" val="42872174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0209-A993-4A3B-8003-27EEFCE45BB6}"/>
              </a:ext>
            </a:extLst>
          </p:cNvPr>
          <p:cNvSpPr>
            <a:spLocks noGrp="1"/>
          </p:cNvSpPr>
          <p:nvPr>
            <p:ph type="title"/>
          </p:nvPr>
        </p:nvSpPr>
        <p:spPr/>
        <p:txBody>
          <a:bodyPr/>
          <a:lstStyle/>
          <a:p>
            <a:r>
              <a:rPr lang="en-US" dirty="0"/>
              <a:t>Project Scope</a:t>
            </a:r>
          </a:p>
        </p:txBody>
      </p:sp>
      <p:sp>
        <p:nvSpPr>
          <p:cNvPr id="3" name="Content Placeholder 2">
            <a:extLst>
              <a:ext uri="{FF2B5EF4-FFF2-40B4-BE49-F238E27FC236}">
                <a16:creationId xmlns:a16="http://schemas.microsoft.com/office/drawing/2014/main" id="{067743EA-D28D-459E-A804-41219011115A}"/>
              </a:ext>
            </a:extLst>
          </p:cNvPr>
          <p:cNvSpPr>
            <a:spLocks noGrp="1"/>
          </p:cNvSpPr>
          <p:nvPr>
            <p:ph idx="1"/>
          </p:nvPr>
        </p:nvSpPr>
        <p:spPr>
          <a:xfrm>
            <a:off x="4152900" y="1529465"/>
            <a:ext cx="7677150" cy="5029200"/>
          </a:xfrm>
        </p:spPr>
        <p:txBody>
          <a:bodyPr/>
          <a:lstStyle/>
          <a:p>
            <a:r>
              <a:rPr lang="en-US" sz="3600" b="1" u="sng" dirty="0"/>
              <a:t>Scope</a:t>
            </a:r>
            <a:r>
              <a:rPr lang="en-US" sz="3600" dirty="0"/>
              <a:t> – the amount of </a:t>
            </a:r>
            <a:r>
              <a:rPr lang="en-US" sz="3600" b="1" dirty="0"/>
              <a:t>work</a:t>
            </a:r>
            <a:r>
              <a:rPr lang="en-US" sz="3600" dirty="0"/>
              <a:t> needed to complete a project</a:t>
            </a:r>
          </a:p>
          <a:p>
            <a:endParaRPr lang="en-US" sz="1400" dirty="0"/>
          </a:p>
          <a:p>
            <a:r>
              <a:rPr lang="en-US" sz="3600" dirty="0"/>
              <a:t>Make sure your aspirations are not too ambitious – decide which features are </a:t>
            </a:r>
            <a:r>
              <a:rPr lang="en-US" sz="3600" b="1" dirty="0"/>
              <a:t>doable</a:t>
            </a:r>
          </a:p>
          <a:p>
            <a:endParaRPr lang="en-US" sz="1400" b="1" dirty="0"/>
          </a:p>
          <a:p>
            <a:r>
              <a:rPr lang="en-US" sz="3600" dirty="0"/>
              <a:t>Speed things up by using </a:t>
            </a:r>
            <a:r>
              <a:rPr lang="en-US" sz="3600" b="1" dirty="0"/>
              <a:t>existing libraries</a:t>
            </a:r>
            <a:r>
              <a:rPr lang="en-US" sz="3600" dirty="0"/>
              <a:t> when possible</a:t>
            </a:r>
          </a:p>
          <a:p>
            <a:endParaRPr lang="en-US" sz="4000" dirty="0"/>
          </a:p>
        </p:txBody>
      </p:sp>
      <p:sp>
        <p:nvSpPr>
          <p:cNvPr id="6" name="TextBox 5">
            <a:extLst>
              <a:ext uri="{FF2B5EF4-FFF2-40B4-BE49-F238E27FC236}">
                <a16:creationId xmlns:a16="http://schemas.microsoft.com/office/drawing/2014/main" id="{E4BEEA09-91BA-48CA-A4BF-B158C80D8183}"/>
              </a:ext>
            </a:extLst>
          </p:cNvPr>
          <p:cNvSpPr txBox="1"/>
          <p:nvPr/>
        </p:nvSpPr>
        <p:spPr>
          <a:xfrm>
            <a:off x="361950" y="1529465"/>
            <a:ext cx="3429000" cy="1680460"/>
          </a:xfrm>
          <a:prstGeom prst="rect">
            <a:avLst/>
          </a:prstGeom>
          <a:noFill/>
        </p:spPr>
        <p:txBody>
          <a:bodyPr wrap="square" lIns="91440" tIns="91440" rIns="91440" bIns="91440" rtlCol="0" anchor="t">
            <a:spAutoFit/>
          </a:bodyPr>
          <a:lstStyle/>
          <a:p>
            <a:pPr algn="ctr">
              <a:lnSpc>
                <a:spcPct val="90000"/>
              </a:lnSpc>
              <a:spcAft>
                <a:spcPts val="600"/>
              </a:spcAft>
            </a:pPr>
            <a:r>
              <a:rPr lang="en-US" sz="3600" dirty="0"/>
              <a:t>What can you finish before the deadline? </a:t>
            </a:r>
          </a:p>
        </p:txBody>
      </p:sp>
      <p:pic>
        <p:nvPicPr>
          <p:cNvPr id="5" name="Picture 4">
            <a:extLst>
              <a:ext uri="{FF2B5EF4-FFF2-40B4-BE49-F238E27FC236}">
                <a16:creationId xmlns:a16="http://schemas.microsoft.com/office/drawing/2014/main" id="{1007D918-B81A-445F-953A-E5AA601F91A2}"/>
              </a:ext>
            </a:extLst>
          </p:cNvPr>
          <p:cNvPicPr>
            <a:picLocks noChangeAspect="1"/>
          </p:cNvPicPr>
          <p:nvPr/>
        </p:nvPicPr>
        <p:blipFill>
          <a:blip r:embed="rId3"/>
          <a:stretch>
            <a:fillRect/>
          </a:stretch>
        </p:blipFill>
        <p:spPr>
          <a:xfrm>
            <a:off x="1069512" y="4004130"/>
            <a:ext cx="2109399" cy="1950889"/>
          </a:xfrm>
          <a:prstGeom prst="rect">
            <a:avLst/>
          </a:prstGeom>
        </p:spPr>
      </p:pic>
      <p:pic>
        <p:nvPicPr>
          <p:cNvPr id="9" name="Picture 8">
            <a:extLst>
              <a:ext uri="{FF2B5EF4-FFF2-40B4-BE49-F238E27FC236}">
                <a16:creationId xmlns:a16="http://schemas.microsoft.com/office/drawing/2014/main" id="{81232BE7-CFAF-480E-A9E1-EC795A826E9A}"/>
              </a:ext>
            </a:extLst>
          </p:cNvPr>
          <p:cNvPicPr>
            <a:picLocks noChangeAspect="1"/>
          </p:cNvPicPr>
          <p:nvPr/>
        </p:nvPicPr>
        <p:blipFill>
          <a:blip r:embed="rId4"/>
          <a:stretch>
            <a:fillRect/>
          </a:stretch>
        </p:blipFill>
        <p:spPr>
          <a:xfrm>
            <a:off x="1066800" y="4000500"/>
            <a:ext cx="2109399" cy="1950889"/>
          </a:xfrm>
          <a:prstGeom prst="rect">
            <a:avLst/>
          </a:prstGeom>
        </p:spPr>
      </p:pic>
      <p:pic>
        <p:nvPicPr>
          <p:cNvPr id="10" name="Picture 9">
            <a:extLst>
              <a:ext uri="{FF2B5EF4-FFF2-40B4-BE49-F238E27FC236}">
                <a16:creationId xmlns:a16="http://schemas.microsoft.com/office/drawing/2014/main" id="{60FF9F74-4363-42FA-8ADD-EBED9F1E1FDB}"/>
              </a:ext>
            </a:extLst>
          </p:cNvPr>
          <p:cNvPicPr>
            <a:picLocks noChangeAspect="1"/>
          </p:cNvPicPr>
          <p:nvPr/>
        </p:nvPicPr>
        <p:blipFill>
          <a:blip r:embed="rId5"/>
          <a:stretch>
            <a:fillRect/>
          </a:stretch>
        </p:blipFill>
        <p:spPr>
          <a:xfrm>
            <a:off x="1066800" y="4000500"/>
            <a:ext cx="2109399" cy="1950889"/>
          </a:xfrm>
          <a:prstGeom prst="rect">
            <a:avLst/>
          </a:prstGeom>
        </p:spPr>
      </p:pic>
      <p:pic>
        <p:nvPicPr>
          <p:cNvPr id="11" name="Picture 10">
            <a:extLst>
              <a:ext uri="{FF2B5EF4-FFF2-40B4-BE49-F238E27FC236}">
                <a16:creationId xmlns:a16="http://schemas.microsoft.com/office/drawing/2014/main" id="{031FFA53-6960-488F-998C-77434B757B17}"/>
              </a:ext>
            </a:extLst>
          </p:cNvPr>
          <p:cNvPicPr>
            <a:picLocks noChangeAspect="1"/>
          </p:cNvPicPr>
          <p:nvPr/>
        </p:nvPicPr>
        <p:blipFill>
          <a:blip r:embed="rId6"/>
          <a:stretch>
            <a:fillRect/>
          </a:stretch>
        </p:blipFill>
        <p:spPr>
          <a:xfrm>
            <a:off x="1066800" y="4000500"/>
            <a:ext cx="2109399" cy="1950889"/>
          </a:xfrm>
          <a:prstGeom prst="rect">
            <a:avLst/>
          </a:prstGeom>
        </p:spPr>
      </p:pic>
      <p:pic>
        <p:nvPicPr>
          <p:cNvPr id="12" name="Picture 11">
            <a:extLst>
              <a:ext uri="{FF2B5EF4-FFF2-40B4-BE49-F238E27FC236}">
                <a16:creationId xmlns:a16="http://schemas.microsoft.com/office/drawing/2014/main" id="{B67D3E3E-576E-4366-A4E6-8B67344EE266}"/>
              </a:ext>
            </a:extLst>
          </p:cNvPr>
          <p:cNvPicPr>
            <a:picLocks noChangeAspect="1"/>
          </p:cNvPicPr>
          <p:nvPr/>
        </p:nvPicPr>
        <p:blipFill>
          <a:blip r:embed="rId7"/>
          <a:stretch>
            <a:fillRect/>
          </a:stretch>
        </p:blipFill>
        <p:spPr>
          <a:xfrm>
            <a:off x="1066800" y="4000500"/>
            <a:ext cx="2109399" cy="1950889"/>
          </a:xfrm>
          <a:prstGeom prst="rect">
            <a:avLst/>
          </a:prstGeom>
        </p:spPr>
      </p:pic>
      <p:pic>
        <p:nvPicPr>
          <p:cNvPr id="13" name="Picture 12">
            <a:extLst>
              <a:ext uri="{FF2B5EF4-FFF2-40B4-BE49-F238E27FC236}">
                <a16:creationId xmlns:a16="http://schemas.microsoft.com/office/drawing/2014/main" id="{16A7F306-EE35-4715-8819-3F948D0795CC}"/>
              </a:ext>
            </a:extLst>
          </p:cNvPr>
          <p:cNvPicPr>
            <a:picLocks noChangeAspect="1"/>
          </p:cNvPicPr>
          <p:nvPr/>
        </p:nvPicPr>
        <p:blipFill>
          <a:blip r:embed="rId8"/>
          <a:stretch>
            <a:fillRect/>
          </a:stretch>
        </p:blipFill>
        <p:spPr>
          <a:xfrm>
            <a:off x="1066800" y="4000500"/>
            <a:ext cx="2109399" cy="1950889"/>
          </a:xfrm>
          <a:prstGeom prst="rect">
            <a:avLst/>
          </a:prstGeom>
        </p:spPr>
      </p:pic>
      <p:pic>
        <p:nvPicPr>
          <p:cNvPr id="14" name="Picture 13">
            <a:extLst>
              <a:ext uri="{FF2B5EF4-FFF2-40B4-BE49-F238E27FC236}">
                <a16:creationId xmlns:a16="http://schemas.microsoft.com/office/drawing/2014/main" id="{08756717-7B5B-4FDA-98A2-C96658BE8021}"/>
              </a:ext>
            </a:extLst>
          </p:cNvPr>
          <p:cNvPicPr>
            <a:picLocks noChangeAspect="1"/>
          </p:cNvPicPr>
          <p:nvPr/>
        </p:nvPicPr>
        <p:blipFill>
          <a:blip r:embed="rId9"/>
          <a:stretch>
            <a:fillRect/>
          </a:stretch>
        </p:blipFill>
        <p:spPr>
          <a:xfrm>
            <a:off x="1066800" y="4000500"/>
            <a:ext cx="2109399" cy="1950889"/>
          </a:xfrm>
          <a:prstGeom prst="rect">
            <a:avLst/>
          </a:prstGeom>
        </p:spPr>
      </p:pic>
      <p:pic>
        <p:nvPicPr>
          <p:cNvPr id="15" name="Picture 14">
            <a:extLst>
              <a:ext uri="{FF2B5EF4-FFF2-40B4-BE49-F238E27FC236}">
                <a16:creationId xmlns:a16="http://schemas.microsoft.com/office/drawing/2014/main" id="{AB5155C4-71D0-4C61-BDB6-B12F1BF491FC}"/>
              </a:ext>
            </a:extLst>
          </p:cNvPr>
          <p:cNvPicPr>
            <a:picLocks noChangeAspect="1"/>
          </p:cNvPicPr>
          <p:nvPr/>
        </p:nvPicPr>
        <p:blipFill>
          <a:blip r:embed="rId10"/>
          <a:stretch>
            <a:fillRect/>
          </a:stretch>
        </p:blipFill>
        <p:spPr>
          <a:xfrm>
            <a:off x="1066800" y="4000500"/>
            <a:ext cx="2109399" cy="1950889"/>
          </a:xfrm>
          <a:prstGeom prst="rect">
            <a:avLst/>
          </a:prstGeom>
        </p:spPr>
      </p:pic>
      <p:pic>
        <p:nvPicPr>
          <p:cNvPr id="16" name="Picture 15">
            <a:extLst>
              <a:ext uri="{FF2B5EF4-FFF2-40B4-BE49-F238E27FC236}">
                <a16:creationId xmlns:a16="http://schemas.microsoft.com/office/drawing/2014/main" id="{617E18DB-E07A-473B-8B0A-0BBE264B3360}"/>
              </a:ext>
            </a:extLst>
          </p:cNvPr>
          <p:cNvPicPr>
            <a:picLocks noChangeAspect="1"/>
          </p:cNvPicPr>
          <p:nvPr/>
        </p:nvPicPr>
        <p:blipFill>
          <a:blip r:embed="rId11"/>
          <a:stretch>
            <a:fillRect/>
          </a:stretch>
        </p:blipFill>
        <p:spPr>
          <a:xfrm>
            <a:off x="1066800" y="4000500"/>
            <a:ext cx="2109399" cy="1950889"/>
          </a:xfrm>
          <a:prstGeom prst="rect">
            <a:avLst/>
          </a:prstGeom>
        </p:spPr>
      </p:pic>
      <p:pic>
        <p:nvPicPr>
          <p:cNvPr id="1026" name="Picture 2" descr="Image result for scope">
            <a:extLst>
              <a:ext uri="{FF2B5EF4-FFF2-40B4-BE49-F238E27FC236}">
                <a16:creationId xmlns:a16="http://schemas.microsoft.com/office/drawing/2014/main" id="{5FCFF0E2-E5AE-4886-948B-4E1DB2A9C7E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1950" y="3200400"/>
            <a:ext cx="3429000" cy="3429000"/>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539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50"/>
                            </p:stCondLst>
                            <p:childTnLst>
                              <p:par>
                                <p:cTn id="9" presetID="10" presetClass="entr" presetSubtype="0" fill="hold" nodeType="afterEffect">
                                  <p:stCondLst>
                                    <p:cond delay="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
                                        <p:tgtEl>
                                          <p:spTgt spid="15"/>
                                        </p:tgtEl>
                                      </p:cBhvr>
                                    </p:animEffect>
                                  </p:childTnLst>
                                </p:cTn>
                              </p:par>
                              <p:par>
                                <p:cTn id="12" presetID="10" presetClass="exit" presetSubtype="0" fill="hold" nodeType="withEffect">
                                  <p:stCondLst>
                                    <p:cond delay="50"/>
                                  </p:stCondLst>
                                  <p:childTnLst>
                                    <p:animEffect transition="out" filter="fade">
                                      <p:cBhvr>
                                        <p:cTn id="13" dur="10"/>
                                        <p:tgtEl>
                                          <p:spTgt spid="16"/>
                                        </p:tgtEl>
                                      </p:cBhvr>
                                    </p:animEffect>
                                    <p:set>
                                      <p:cBhvr>
                                        <p:cTn id="14" dur="1" fill="hold">
                                          <p:stCondLst>
                                            <p:cond delay="9"/>
                                          </p:stCondLst>
                                        </p:cTn>
                                        <p:tgtEl>
                                          <p:spTgt spid="16"/>
                                        </p:tgtEl>
                                        <p:attrNameLst>
                                          <p:attrName>style.visibility</p:attrName>
                                        </p:attrNameLst>
                                      </p:cBhvr>
                                      <p:to>
                                        <p:strVal val="hidden"/>
                                      </p:to>
                                    </p:set>
                                  </p:childTnLst>
                                </p:cTn>
                              </p:par>
                            </p:childTnLst>
                          </p:cTn>
                        </p:par>
                        <p:par>
                          <p:cTn id="15" fill="hold">
                            <p:stCondLst>
                              <p:cond delay="1110"/>
                            </p:stCondLst>
                            <p:childTnLst>
                              <p:par>
                                <p:cTn id="16" presetID="10" presetClass="entr" presetSubtype="0" fill="hold" nodeType="afterEffect">
                                  <p:stCondLst>
                                    <p:cond delay="5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
                                        <p:tgtEl>
                                          <p:spTgt spid="14"/>
                                        </p:tgtEl>
                                      </p:cBhvr>
                                    </p:animEffect>
                                  </p:childTnLst>
                                </p:cTn>
                              </p:par>
                              <p:par>
                                <p:cTn id="19" presetID="10" presetClass="exit" presetSubtype="0" fill="hold" nodeType="withEffect">
                                  <p:stCondLst>
                                    <p:cond delay="50"/>
                                  </p:stCondLst>
                                  <p:childTnLst>
                                    <p:animEffect transition="out" filter="fade">
                                      <p:cBhvr>
                                        <p:cTn id="20" dur="10"/>
                                        <p:tgtEl>
                                          <p:spTgt spid="15"/>
                                        </p:tgtEl>
                                      </p:cBhvr>
                                    </p:animEffect>
                                    <p:set>
                                      <p:cBhvr>
                                        <p:cTn id="21" dur="1" fill="hold">
                                          <p:stCondLst>
                                            <p:cond delay="9"/>
                                          </p:stCondLst>
                                        </p:cTn>
                                        <p:tgtEl>
                                          <p:spTgt spid="15"/>
                                        </p:tgtEl>
                                        <p:attrNameLst>
                                          <p:attrName>style.visibility</p:attrName>
                                        </p:attrNameLst>
                                      </p:cBhvr>
                                      <p:to>
                                        <p:strVal val="hidden"/>
                                      </p:to>
                                    </p:set>
                                  </p:childTnLst>
                                </p:cTn>
                              </p:par>
                            </p:childTnLst>
                          </p:cTn>
                        </p:par>
                        <p:par>
                          <p:cTn id="22" fill="hold">
                            <p:stCondLst>
                              <p:cond delay="1170"/>
                            </p:stCondLst>
                            <p:childTnLst>
                              <p:par>
                                <p:cTn id="23" presetID="10" presetClass="entr" presetSubtype="0" fill="hold" nodeType="afterEffect">
                                  <p:stCondLst>
                                    <p:cond delay="5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
                                        <p:tgtEl>
                                          <p:spTgt spid="13"/>
                                        </p:tgtEl>
                                      </p:cBhvr>
                                    </p:animEffect>
                                  </p:childTnLst>
                                </p:cTn>
                              </p:par>
                              <p:par>
                                <p:cTn id="26" presetID="10" presetClass="exit" presetSubtype="0" fill="hold" nodeType="withEffect">
                                  <p:stCondLst>
                                    <p:cond delay="50"/>
                                  </p:stCondLst>
                                  <p:childTnLst>
                                    <p:animEffect transition="out" filter="fade">
                                      <p:cBhvr>
                                        <p:cTn id="27" dur="10"/>
                                        <p:tgtEl>
                                          <p:spTgt spid="14"/>
                                        </p:tgtEl>
                                      </p:cBhvr>
                                    </p:animEffect>
                                    <p:set>
                                      <p:cBhvr>
                                        <p:cTn id="28" dur="1" fill="hold">
                                          <p:stCondLst>
                                            <p:cond delay="9"/>
                                          </p:stCondLst>
                                        </p:cTn>
                                        <p:tgtEl>
                                          <p:spTgt spid="14"/>
                                        </p:tgtEl>
                                        <p:attrNameLst>
                                          <p:attrName>style.visibility</p:attrName>
                                        </p:attrNameLst>
                                      </p:cBhvr>
                                      <p:to>
                                        <p:strVal val="hidden"/>
                                      </p:to>
                                    </p:set>
                                  </p:childTnLst>
                                </p:cTn>
                              </p:par>
                            </p:childTnLst>
                          </p:cTn>
                        </p:par>
                        <p:par>
                          <p:cTn id="29" fill="hold">
                            <p:stCondLst>
                              <p:cond delay="1230"/>
                            </p:stCondLst>
                            <p:childTnLst>
                              <p:par>
                                <p:cTn id="30" presetID="10" presetClass="entr" presetSubtype="0" fill="hold" nodeType="afterEffect">
                                  <p:stCondLst>
                                    <p:cond delay="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
                                        <p:tgtEl>
                                          <p:spTgt spid="12"/>
                                        </p:tgtEl>
                                      </p:cBhvr>
                                    </p:animEffect>
                                  </p:childTnLst>
                                </p:cTn>
                              </p:par>
                              <p:par>
                                <p:cTn id="33" presetID="10" presetClass="exit" presetSubtype="0" fill="hold" nodeType="withEffect">
                                  <p:stCondLst>
                                    <p:cond delay="50"/>
                                  </p:stCondLst>
                                  <p:childTnLst>
                                    <p:animEffect transition="out" filter="fade">
                                      <p:cBhvr>
                                        <p:cTn id="34" dur="10"/>
                                        <p:tgtEl>
                                          <p:spTgt spid="13"/>
                                        </p:tgtEl>
                                      </p:cBhvr>
                                    </p:animEffect>
                                    <p:set>
                                      <p:cBhvr>
                                        <p:cTn id="35" dur="1" fill="hold">
                                          <p:stCondLst>
                                            <p:cond delay="9"/>
                                          </p:stCondLst>
                                        </p:cTn>
                                        <p:tgtEl>
                                          <p:spTgt spid="13"/>
                                        </p:tgtEl>
                                        <p:attrNameLst>
                                          <p:attrName>style.visibility</p:attrName>
                                        </p:attrNameLst>
                                      </p:cBhvr>
                                      <p:to>
                                        <p:strVal val="hidden"/>
                                      </p:to>
                                    </p:set>
                                  </p:childTnLst>
                                </p:cTn>
                              </p:par>
                            </p:childTnLst>
                          </p:cTn>
                        </p:par>
                        <p:par>
                          <p:cTn id="36" fill="hold">
                            <p:stCondLst>
                              <p:cond delay="1290"/>
                            </p:stCondLst>
                            <p:childTnLst>
                              <p:par>
                                <p:cTn id="37" presetID="10" presetClass="entr" presetSubtype="0" fill="hold" nodeType="afterEffect">
                                  <p:stCondLst>
                                    <p:cond delay="5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
                                        <p:tgtEl>
                                          <p:spTgt spid="11"/>
                                        </p:tgtEl>
                                      </p:cBhvr>
                                    </p:animEffect>
                                  </p:childTnLst>
                                </p:cTn>
                              </p:par>
                              <p:par>
                                <p:cTn id="40" presetID="10" presetClass="exit" presetSubtype="0" fill="hold" nodeType="withEffect">
                                  <p:stCondLst>
                                    <p:cond delay="50"/>
                                  </p:stCondLst>
                                  <p:childTnLst>
                                    <p:animEffect transition="out" filter="fade">
                                      <p:cBhvr>
                                        <p:cTn id="41" dur="10"/>
                                        <p:tgtEl>
                                          <p:spTgt spid="12"/>
                                        </p:tgtEl>
                                      </p:cBhvr>
                                    </p:animEffect>
                                    <p:set>
                                      <p:cBhvr>
                                        <p:cTn id="42" dur="1" fill="hold">
                                          <p:stCondLst>
                                            <p:cond delay="9"/>
                                          </p:stCondLst>
                                        </p:cTn>
                                        <p:tgtEl>
                                          <p:spTgt spid="12"/>
                                        </p:tgtEl>
                                        <p:attrNameLst>
                                          <p:attrName>style.visibility</p:attrName>
                                        </p:attrNameLst>
                                      </p:cBhvr>
                                      <p:to>
                                        <p:strVal val="hidden"/>
                                      </p:to>
                                    </p:set>
                                  </p:childTnLst>
                                </p:cTn>
                              </p:par>
                            </p:childTnLst>
                          </p:cTn>
                        </p:par>
                        <p:par>
                          <p:cTn id="43" fill="hold">
                            <p:stCondLst>
                              <p:cond delay="1350"/>
                            </p:stCondLst>
                            <p:childTnLst>
                              <p:par>
                                <p:cTn id="44" presetID="10" presetClass="entr" presetSubtype="0" fill="hold" nodeType="afterEffect">
                                  <p:stCondLst>
                                    <p:cond delay="5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
                                        <p:tgtEl>
                                          <p:spTgt spid="10"/>
                                        </p:tgtEl>
                                      </p:cBhvr>
                                    </p:animEffect>
                                  </p:childTnLst>
                                </p:cTn>
                              </p:par>
                              <p:par>
                                <p:cTn id="47" presetID="10" presetClass="exit" presetSubtype="0" fill="hold" nodeType="withEffect">
                                  <p:stCondLst>
                                    <p:cond delay="50"/>
                                  </p:stCondLst>
                                  <p:childTnLst>
                                    <p:animEffect transition="out" filter="fade">
                                      <p:cBhvr>
                                        <p:cTn id="48" dur="10"/>
                                        <p:tgtEl>
                                          <p:spTgt spid="11"/>
                                        </p:tgtEl>
                                      </p:cBhvr>
                                    </p:animEffect>
                                    <p:set>
                                      <p:cBhvr>
                                        <p:cTn id="49" dur="1" fill="hold">
                                          <p:stCondLst>
                                            <p:cond delay="9"/>
                                          </p:stCondLst>
                                        </p:cTn>
                                        <p:tgtEl>
                                          <p:spTgt spid="11"/>
                                        </p:tgtEl>
                                        <p:attrNameLst>
                                          <p:attrName>style.visibility</p:attrName>
                                        </p:attrNameLst>
                                      </p:cBhvr>
                                      <p:to>
                                        <p:strVal val="hidden"/>
                                      </p:to>
                                    </p:set>
                                  </p:childTnLst>
                                </p:cTn>
                              </p:par>
                            </p:childTnLst>
                          </p:cTn>
                        </p:par>
                        <p:par>
                          <p:cTn id="50" fill="hold">
                            <p:stCondLst>
                              <p:cond delay="1410"/>
                            </p:stCondLst>
                            <p:childTnLst>
                              <p:par>
                                <p:cTn id="51" presetID="10" presetClass="entr" presetSubtype="0" fill="hold" nodeType="afterEffect">
                                  <p:stCondLst>
                                    <p:cond delay="5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
                                        <p:tgtEl>
                                          <p:spTgt spid="9"/>
                                        </p:tgtEl>
                                      </p:cBhvr>
                                    </p:animEffect>
                                  </p:childTnLst>
                                </p:cTn>
                              </p:par>
                              <p:par>
                                <p:cTn id="54" presetID="10" presetClass="exit" presetSubtype="0" fill="hold" nodeType="withEffect">
                                  <p:stCondLst>
                                    <p:cond delay="50"/>
                                  </p:stCondLst>
                                  <p:childTnLst>
                                    <p:animEffect transition="out" filter="fade">
                                      <p:cBhvr>
                                        <p:cTn id="55" dur="10"/>
                                        <p:tgtEl>
                                          <p:spTgt spid="10"/>
                                        </p:tgtEl>
                                      </p:cBhvr>
                                    </p:animEffect>
                                    <p:set>
                                      <p:cBhvr>
                                        <p:cTn id="56" dur="1" fill="hold">
                                          <p:stCondLst>
                                            <p:cond delay="9"/>
                                          </p:stCondLst>
                                        </p:cTn>
                                        <p:tgtEl>
                                          <p:spTgt spid="10"/>
                                        </p:tgtEl>
                                        <p:attrNameLst>
                                          <p:attrName>style.visibility</p:attrName>
                                        </p:attrNameLst>
                                      </p:cBhvr>
                                      <p:to>
                                        <p:strVal val="hidden"/>
                                      </p:to>
                                    </p:set>
                                  </p:childTnLst>
                                </p:cTn>
                              </p:par>
                            </p:childTnLst>
                          </p:cTn>
                        </p:par>
                        <p:par>
                          <p:cTn id="57" fill="hold">
                            <p:stCondLst>
                              <p:cond delay="1470"/>
                            </p:stCondLst>
                            <p:childTnLst>
                              <p:par>
                                <p:cTn id="58" presetID="10" presetClass="entr" presetSubtype="0" fill="hold" nodeType="afterEffect">
                                  <p:stCondLst>
                                    <p:cond delay="5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10"/>
                                        <p:tgtEl>
                                          <p:spTgt spid="5"/>
                                        </p:tgtEl>
                                      </p:cBhvr>
                                    </p:animEffect>
                                  </p:childTnLst>
                                </p:cTn>
                              </p:par>
                              <p:par>
                                <p:cTn id="61" presetID="10" presetClass="exit" presetSubtype="0" fill="hold" nodeType="withEffect">
                                  <p:stCondLst>
                                    <p:cond delay="50"/>
                                  </p:stCondLst>
                                  <p:childTnLst>
                                    <p:animEffect transition="out" filter="fade">
                                      <p:cBhvr>
                                        <p:cTn id="62" dur="10"/>
                                        <p:tgtEl>
                                          <p:spTgt spid="9"/>
                                        </p:tgtEl>
                                      </p:cBhvr>
                                    </p:animEffect>
                                    <p:set>
                                      <p:cBhvr>
                                        <p:cTn id="63" dur="1" fill="hold">
                                          <p:stCondLst>
                                            <p:cond delay="9"/>
                                          </p:stCondLst>
                                        </p:cTn>
                                        <p:tgtEl>
                                          <p:spTgt spid="9"/>
                                        </p:tgtEl>
                                        <p:attrNameLst>
                                          <p:attrName>style.visibility</p:attrName>
                                        </p:attrNameLst>
                                      </p:cBhvr>
                                      <p:to>
                                        <p:strVal val="hidden"/>
                                      </p:to>
                                    </p:set>
                                  </p:childTnLst>
                                </p:cTn>
                              </p:par>
                              <p:par>
                                <p:cTn id="64" presetID="10" presetClass="exit" presetSubtype="0" fill="hold" nodeType="withEffect">
                                  <p:stCondLst>
                                    <p:cond delay="50"/>
                                  </p:stCondLst>
                                  <p:childTnLst>
                                    <p:animEffect transition="out" filter="fade">
                                      <p:cBhvr>
                                        <p:cTn id="65" dur="1000"/>
                                        <p:tgtEl>
                                          <p:spTgt spid="1026"/>
                                        </p:tgtEl>
                                      </p:cBhvr>
                                    </p:animEffect>
                                    <p:set>
                                      <p:cBhvr>
                                        <p:cTn id="66" dur="1" fill="hold">
                                          <p:stCondLst>
                                            <p:cond delay="999"/>
                                          </p:stCondLst>
                                        </p:cTn>
                                        <p:tgtEl>
                                          <p:spTgt spid="102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fade">
                                      <p:cBhvr>
                                        <p:cTn id="71" dur="500"/>
                                        <p:tgtEl>
                                          <p:spTgt spid="3">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
                                            <p:txEl>
                                              <p:pRg st="2" end="2"/>
                                            </p:txEl>
                                          </p:spTgt>
                                        </p:tgtEl>
                                        <p:attrNameLst>
                                          <p:attrName>style.visibility</p:attrName>
                                        </p:attrNameLst>
                                      </p:cBhvr>
                                      <p:to>
                                        <p:strVal val="visible"/>
                                      </p:to>
                                    </p:set>
                                    <p:animEffect transition="in" filter="fade">
                                      <p:cBhvr>
                                        <p:cTn id="76" dur="500"/>
                                        <p:tgtEl>
                                          <p:spTgt spid="3">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fade">
                                      <p:cBhvr>
                                        <p:cTn id="8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45959BC-4B73-4B82-8CF6-A5D62A74CD77}"/>
              </a:ext>
            </a:extLst>
          </p:cNvPr>
          <p:cNvPicPr>
            <a:picLocks noChangeAspect="1"/>
          </p:cNvPicPr>
          <p:nvPr/>
        </p:nvPicPr>
        <p:blipFill>
          <a:blip r:embed="rId3"/>
          <a:stretch>
            <a:fillRect/>
          </a:stretch>
        </p:blipFill>
        <p:spPr>
          <a:xfrm>
            <a:off x="8160636" y="1576397"/>
            <a:ext cx="3372909" cy="1905361"/>
          </a:xfrm>
          <a:prstGeom prst="rect">
            <a:avLst/>
          </a:prstGeom>
        </p:spPr>
      </p:pic>
      <p:sp>
        <p:nvSpPr>
          <p:cNvPr id="4" name="Rectangle 3">
            <a:extLst>
              <a:ext uri="{FF2B5EF4-FFF2-40B4-BE49-F238E27FC236}">
                <a16:creationId xmlns:a16="http://schemas.microsoft.com/office/drawing/2014/main" id="{2A62A1E0-3B18-415E-867B-3DC8F683FCFD}"/>
              </a:ext>
            </a:extLst>
          </p:cNvPr>
          <p:cNvSpPr/>
          <p:nvPr/>
        </p:nvSpPr>
        <p:spPr bwMode="auto">
          <a:xfrm>
            <a:off x="2874006" y="1489397"/>
            <a:ext cx="1501065" cy="2199134"/>
          </a:xfrm>
          <a:prstGeom prst="rect">
            <a:avLst/>
          </a:prstGeom>
          <a:solidFill>
            <a:srgbClr val="8A9CFE"/>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chemeClr val="bg1"/>
                </a:solidFill>
                <a:ea typeface="Segoe UI" pitchFamily="34" charset="0"/>
                <a:cs typeface="Segoe UI" pitchFamily="34" charset="0"/>
              </a:rPr>
              <a:t>Keep Talking</a:t>
            </a:r>
          </a:p>
        </p:txBody>
      </p:sp>
      <p:sp>
        <p:nvSpPr>
          <p:cNvPr id="2" name="Title 1">
            <a:extLst>
              <a:ext uri="{FF2B5EF4-FFF2-40B4-BE49-F238E27FC236}">
                <a16:creationId xmlns:a16="http://schemas.microsoft.com/office/drawing/2014/main" id="{D93E363A-8E5A-452A-BA16-E095F4084840}"/>
              </a:ext>
            </a:extLst>
          </p:cNvPr>
          <p:cNvSpPr>
            <a:spLocks noGrp="1"/>
          </p:cNvSpPr>
          <p:nvPr>
            <p:ph type="title"/>
          </p:nvPr>
        </p:nvSpPr>
        <p:spPr/>
        <p:txBody>
          <a:bodyPr/>
          <a:lstStyle/>
          <a:p>
            <a:r>
              <a:rPr lang="en-US" dirty="0"/>
              <a:t>Time to work – How to collaborate</a:t>
            </a:r>
          </a:p>
        </p:txBody>
      </p:sp>
      <p:pic>
        <p:nvPicPr>
          <p:cNvPr id="4098" name="Picture 2" descr="Image result for pair programming meme">
            <a:extLst>
              <a:ext uri="{FF2B5EF4-FFF2-40B4-BE49-F238E27FC236}">
                <a16:creationId xmlns:a16="http://schemas.microsoft.com/office/drawing/2014/main" id="{6056BCC6-1227-4E4B-AB3E-E913747169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78542" y="3877597"/>
            <a:ext cx="2893599" cy="219913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discord logo">
            <a:extLst>
              <a:ext uri="{FF2B5EF4-FFF2-40B4-BE49-F238E27FC236}">
                <a16:creationId xmlns:a16="http://schemas.microsoft.com/office/drawing/2014/main" id="{B94A8161-861F-4238-8D8A-0C371EF4A4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830" y="1300332"/>
            <a:ext cx="2577264" cy="25772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6EDA964-D3D7-405F-9E2F-45AEB96F9DD9}"/>
              </a:ext>
            </a:extLst>
          </p:cNvPr>
          <p:cNvSpPr/>
          <p:nvPr/>
        </p:nvSpPr>
        <p:spPr bwMode="auto">
          <a:xfrm>
            <a:off x="378542" y="6076732"/>
            <a:ext cx="2893598" cy="515967"/>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Driver &amp; Observer</a:t>
            </a:r>
          </a:p>
        </p:txBody>
      </p:sp>
      <p:sp>
        <p:nvSpPr>
          <p:cNvPr id="8" name="Rectangle 7">
            <a:extLst>
              <a:ext uri="{FF2B5EF4-FFF2-40B4-BE49-F238E27FC236}">
                <a16:creationId xmlns:a16="http://schemas.microsoft.com/office/drawing/2014/main" id="{405AF2C4-50B6-47F4-AB27-B3049595D7A6}"/>
              </a:ext>
            </a:extLst>
          </p:cNvPr>
          <p:cNvSpPr/>
          <p:nvPr/>
        </p:nvSpPr>
        <p:spPr bwMode="auto">
          <a:xfrm>
            <a:off x="3300196" y="3877596"/>
            <a:ext cx="1753373" cy="2715103"/>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Switch Roles Frequently</a:t>
            </a:r>
          </a:p>
        </p:txBody>
      </p:sp>
      <p:sp>
        <p:nvSpPr>
          <p:cNvPr id="10" name="Rectangle 9">
            <a:extLst>
              <a:ext uri="{FF2B5EF4-FFF2-40B4-BE49-F238E27FC236}">
                <a16:creationId xmlns:a16="http://schemas.microsoft.com/office/drawing/2014/main" id="{294A8B3C-A571-49BB-B196-6265B7405062}"/>
              </a:ext>
            </a:extLst>
          </p:cNvPr>
          <p:cNvSpPr/>
          <p:nvPr/>
        </p:nvSpPr>
        <p:spPr bwMode="auto">
          <a:xfrm>
            <a:off x="4953000" y="1576397"/>
            <a:ext cx="3168307" cy="1905361"/>
          </a:xfrm>
          <a:prstGeom prst="rect">
            <a:avLst/>
          </a:prstGeom>
          <a:solidFill>
            <a:srgbClr val="717379"/>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chemeClr val="bg1"/>
                </a:solidFill>
                <a:ea typeface="Segoe UI" pitchFamily="34" charset="0"/>
                <a:cs typeface="Segoe UI" pitchFamily="34" charset="0"/>
              </a:rPr>
              <a:t>Delegate Tasks</a:t>
            </a:r>
          </a:p>
          <a:p>
            <a:pPr algn="ct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Figure out who can do what</a:t>
            </a:r>
          </a:p>
        </p:txBody>
      </p:sp>
      <p:sp>
        <p:nvSpPr>
          <p:cNvPr id="15" name="Rectangle 14">
            <a:extLst>
              <a:ext uri="{FF2B5EF4-FFF2-40B4-BE49-F238E27FC236}">
                <a16:creationId xmlns:a16="http://schemas.microsoft.com/office/drawing/2014/main" id="{6E773FF7-15C6-44CC-8FD4-63CD142279C2}"/>
              </a:ext>
            </a:extLst>
          </p:cNvPr>
          <p:cNvSpPr/>
          <p:nvPr/>
        </p:nvSpPr>
        <p:spPr bwMode="auto">
          <a:xfrm>
            <a:off x="5753100" y="4119601"/>
            <a:ext cx="5486400" cy="2199136"/>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solidFill>
                  <a:schemeClr val="tx1">
                    <a:lumMod val="50000"/>
                  </a:schemeClr>
                </a:solidFill>
                <a:ea typeface="Segoe UI" pitchFamily="34" charset="0"/>
                <a:cs typeface="Segoe UI" pitchFamily="34" charset="0"/>
              </a:rPr>
              <a:t>Be supportive of each other!</a:t>
            </a:r>
          </a:p>
        </p:txBody>
      </p:sp>
    </p:spTree>
    <p:extLst>
      <p:ext uri="{BB962C8B-B14F-4D97-AF65-F5344CB8AC3E}">
        <p14:creationId xmlns:p14="http://schemas.microsoft.com/office/powerpoint/2010/main" val="3843953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98"/>
                                        </p:tgtEl>
                                        <p:attrNameLst>
                                          <p:attrName>style.visibility</p:attrName>
                                        </p:attrNameLst>
                                      </p:cBhvr>
                                      <p:to>
                                        <p:strVal val="visible"/>
                                      </p:to>
                                    </p:set>
                                    <p:animEffect transition="in" filter="fade">
                                      <p:cBhvr>
                                        <p:cTn id="25" dur="500"/>
                                        <p:tgtEl>
                                          <p:spTgt spid="409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1000" fill="hold"/>
                                        <p:tgtEl>
                                          <p:spTgt spid="15"/>
                                        </p:tgtEl>
                                        <p:attrNameLst>
                                          <p:attrName>ppt_w</p:attrName>
                                        </p:attrNameLst>
                                      </p:cBhvr>
                                      <p:tavLst>
                                        <p:tav tm="0">
                                          <p:val>
                                            <p:fltVal val="0"/>
                                          </p:val>
                                        </p:tav>
                                        <p:tav tm="100000">
                                          <p:val>
                                            <p:strVal val="#ppt_w"/>
                                          </p:val>
                                        </p:tav>
                                      </p:tavLst>
                                    </p:anim>
                                    <p:anim calcmode="lin" valueType="num">
                                      <p:cBhvr>
                                        <p:cTn id="41" dur="1000" fill="hold"/>
                                        <p:tgtEl>
                                          <p:spTgt spid="15"/>
                                        </p:tgtEl>
                                        <p:attrNameLst>
                                          <p:attrName>ppt_h</p:attrName>
                                        </p:attrNameLst>
                                      </p:cBhvr>
                                      <p:tavLst>
                                        <p:tav tm="0">
                                          <p:val>
                                            <p:fltVal val="0"/>
                                          </p:val>
                                        </p:tav>
                                        <p:tav tm="100000">
                                          <p:val>
                                            <p:strVal val="#ppt_h"/>
                                          </p:val>
                                        </p:tav>
                                      </p:tavLst>
                                    </p:anim>
                                    <p:animEffect transition="in" filter="fade">
                                      <p:cBhvr>
                                        <p:cTn id="4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0"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2D327-06BE-4C1E-97E1-362F1A962486}"/>
              </a:ext>
            </a:extLst>
          </p:cNvPr>
          <p:cNvSpPr>
            <a:spLocks noGrp="1"/>
          </p:cNvSpPr>
          <p:nvPr>
            <p:ph type="title"/>
          </p:nvPr>
        </p:nvSpPr>
        <p:spPr/>
        <p:txBody>
          <a:bodyPr/>
          <a:lstStyle/>
          <a:p>
            <a:r>
              <a:rPr lang="en-US" dirty="0"/>
              <a:t>Collaboration Tools</a:t>
            </a:r>
          </a:p>
        </p:txBody>
      </p:sp>
      <p:pic>
        <p:nvPicPr>
          <p:cNvPr id="4" name="Picture 6" descr="Image result for replit multiplayer">
            <a:extLst>
              <a:ext uri="{FF2B5EF4-FFF2-40B4-BE49-F238E27FC236}">
                <a16:creationId xmlns:a16="http://schemas.microsoft.com/office/drawing/2014/main" id="{D5D20AAD-3AF1-4C20-9D84-98B5353FF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1485900"/>
            <a:ext cx="3314700" cy="3314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7DAA5BC-72D1-4A20-852A-732B36E4E512}"/>
              </a:ext>
            </a:extLst>
          </p:cNvPr>
          <p:cNvSpPr/>
          <p:nvPr/>
        </p:nvSpPr>
        <p:spPr bwMode="auto">
          <a:xfrm>
            <a:off x="3810000" y="1485900"/>
            <a:ext cx="2514600" cy="3314700"/>
          </a:xfrm>
          <a:prstGeom prst="rect">
            <a:avLst/>
          </a:prstGeom>
          <a:solidFill>
            <a:srgbClr val="FFB6C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u="sng" dirty="0">
                <a:solidFill>
                  <a:srgbClr val="015E6E"/>
                </a:solidFill>
                <a:ea typeface="Segoe UI" pitchFamily="34" charset="0"/>
                <a:cs typeface="Segoe UI" pitchFamily="34" charset="0"/>
              </a:rPr>
              <a:t>Repl.it Multiplayer</a:t>
            </a:r>
          </a:p>
          <a:p>
            <a:pPr algn="ctr" defTabSz="932472" fontAlgn="base">
              <a:lnSpc>
                <a:spcPct val="90000"/>
              </a:lnSpc>
              <a:spcBef>
                <a:spcPct val="0"/>
              </a:spcBef>
              <a:spcAft>
                <a:spcPct val="0"/>
              </a:spcAft>
            </a:pPr>
            <a:endParaRPr lang="en-US" sz="1600" b="1" u="sng" dirty="0">
              <a:solidFill>
                <a:srgbClr val="015E6E"/>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Live chat</a:t>
            </a:r>
            <a:endParaRPr lang="en-US" sz="1400" dirty="0">
              <a:solidFill>
                <a:srgbClr val="015E6E"/>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Live editing</a:t>
            </a:r>
            <a:endParaRPr lang="en-US" sz="1400" dirty="0">
              <a:solidFill>
                <a:srgbClr val="015E6E"/>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Easy to connect</a:t>
            </a: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Like Google Docs for code</a:t>
            </a:r>
          </a:p>
        </p:txBody>
      </p:sp>
      <p:pic>
        <p:nvPicPr>
          <p:cNvPr id="5122" name="Picture 2" descr="Image result for visual studio live share logo">
            <a:extLst>
              <a:ext uri="{FF2B5EF4-FFF2-40B4-BE49-F238E27FC236}">
                <a16:creationId xmlns:a16="http://schemas.microsoft.com/office/drawing/2014/main" id="{364D85D8-A8E2-416F-A1C8-E33710B4F0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438901" y="1814513"/>
            <a:ext cx="2762250" cy="207168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6B02300-A94F-45AA-B4CA-D865FCDB561F}"/>
              </a:ext>
            </a:extLst>
          </p:cNvPr>
          <p:cNvSpPr/>
          <p:nvPr/>
        </p:nvSpPr>
        <p:spPr bwMode="auto">
          <a:xfrm>
            <a:off x="9201151" y="1814514"/>
            <a:ext cx="2819400" cy="2071686"/>
          </a:xfrm>
          <a:prstGeom prst="rect">
            <a:avLst/>
          </a:prstGeom>
          <a:solidFill>
            <a:srgbClr val="67217A"/>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u="sng" dirty="0">
                <a:solidFill>
                  <a:schemeClr val="bg1"/>
                </a:solidFill>
                <a:ea typeface="Segoe UI" pitchFamily="34" charset="0"/>
                <a:cs typeface="Segoe UI" pitchFamily="34" charset="0"/>
              </a:rPr>
              <a:t>VS Live Share</a:t>
            </a:r>
          </a:p>
          <a:p>
            <a:pPr algn="ctr" defTabSz="932472" fontAlgn="base">
              <a:lnSpc>
                <a:spcPct val="90000"/>
              </a:lnSpc>
              <a:spcBef>
                <a:spcPct val="0"/>
              </a:spcBef>
              <a:spcAft>
                <a:spcPct val="0"/>
              </a:spcAft>
            </a:pPr>
            <a:endParaRPr lang="en-US" sz="1600" b="1" u="sng" dirty="0">
              <a:solidFill>
                <a:schemeClr val="bg1"/>
              </a:solidFill>
              <a:ea typeface="Segoe UI" pitchFamily="34" charset="0"/>
              <a:cs typeface="Segoe UI" pitchFamily="34" charset="0"/>
            </a:endParaRPr>
          </a:p>
          <a:p>
            <a:pPr marL="285750" indent="-285750" defTabSz="932472" fontAlgn="base">
              <a:lnSpc>
                <a:spcPct val="90000"/>
              </a:lnSpc>
              <a:spcBef>
                <a:spcPct val="0"/>
              </a:spcBef>
              <a:spcAft>
                <a:spcPct val="0"/>
              </a:spcAft>
              <a:buFont typeface="Arial" panose="020B0604020202020204" pitchFamily="34" charset="0"/>
              <a:buChar char="•"/>
            </a:pPr>
            <a:r>
              <a:rPr lang="en-US" sz="2000" dirty="0">
                <a:solidFill>
                  <a:schemeClr val="bg1"/>
                </a:solidFill>
                <a:ea typeface="Segoe UI" pitchFamily="34" charset="0"/>
                <a:cs typeface="Segoe UI" pitchFamily="34" charset="0"/>
              </a:rPr>
              <a:t>Great IDE features</a:t>
            </a:r>
          </a:p>
          <a:p>
            <a:pPr marL="285750" indent="-285750" defTabSz="932472" fontAlgn="base">
              <a:lnSpc>
                <a:spcPct val="90000"/>
              </a:lnSpc>
              <a:spcBef>
                <a:spcPct val="0"/>
              </a:spcBef>
              <a:spcAft>
                <a:spcPct val="0"/>
              </a:spcAft>
              <a:buFont typeface="Arial" panose="020B0604020202020204" pitchFamily="34" charset="0"/>
              <a:buChar char="•"/>
            </a:pPr>
            <a:r>
              <a:rPr lang="en-US" sz="2000" dirty="0">
                <a:solidFill>
                  <a:schemeClr val="bg1"/>
                </a:solidFill>
                <a:ea typeface="Segoe UI" pitchFamily="34" charset="0"/>
                <a:cs typeface="Segoe UI" pitchFamily="34" charset="0"/>
              </a:rPr>
              <a:t>Use Visual Studio or VS Code</a:t>
            </a:r>
          </a:p>
          <a:p>
            <a:pPr marL="285750" indent="-285750" defTabSz="932472" fontAlgn="base">
              <a:lnSpc>
                <a:spcPct val="90000"/>
              </a:lnSpc>
              <a:spcBef>
                <a:spcPct val="0"/>
              </a:spcBef>
              <a:spcAft>
                <a:spcPct val="0"/>
              </a:spcAft>
              <a:buFont typeface="Arial" panose="020B0604020202020204" pitchFamily="34" charset="0"/>
              <a:buChar char="•"/>
            </a:pPr>
            <a:r>
              <a:rPr lang="en-US" sz="2000" dirty="0">
                <a:solidFill>
                  <a:schemeClr val="bg1"/>
                </a:solidFill>
                <a:ea typeface="Segoe UI" pitchFamily="34" charset="0"/>
                <a:cs typeface="Segoe UI" pitchFamily="34" charset="0"/>
              </a:rPr>
              <a:t>More complex</a:t>
            </a:r>
          </a:p>
        </p:txBody>
      </p:sp>
      <p:sp>
        <p:nvSpPr>
          <p:cNvPr id="9" name="Rectangle 8">
            <a:extLst>
              <a:ext uri="{FF2B5EF4-FFF2-40B4-BE49-F238E27FC236}">
                <a16:creationId xmlns:a16="http://schemas.microsoft.com/office/drawing/2014/main" id="{4EBCBCB7-A2C3-4D69-85A2-E590B1BBA18C}"/>
              </a:ext>
            </a:extLst>
          </p:cNvPr>
          <p:cNvSpPr/>
          <p:nvPr/>
        </p:nvSpPr>
        <p:spPr bwMode="auto">
          <a:xfrm>
            <a:off x="1323975" y="5003601"/>
            <a:ext cx="9544050" cy="13716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200" b="1" dirty="0">
                <a:solidFill>
                  <a:schemeClr val="tx1"/>
                </a:solidFill>
                <a:ea typeface="Segoe UI" pitchFamily="34" charset="0"/>
                <a:cs typeface="Segoe UI" pitchFamily="34" charset="0"/>
              </a:rPr>
              <a:t>             </a:t>
            </a:r>
            <a:r>
              <a:rPr lang="en-US" sz="3200" b="1" u="sng" dirty="0">
                <a:solidFill>
                  <a:schemeClr val="tx1"/>
                </a:solidFill>
                <a:ea typeface="Segoe UI" pitchFamily="34" charset="0"/>
                <a:cs typeface="Segoe UI" pitchFamily="34" charset="0"/>
              </a:rPr>
              <a:t>GitHub</a:t>
            </a:r>
            <a:r>
              <a:rPr lang="en-US" sz="3200" b="1" dirty="0">
                <a:solidFill>
                  <a:schemeClr val="tx1"/>
                </a:solidFill>
                <a:ea typeface="Segoe UI" pitchFamily="34" charset="0"/>
                <a:cs typeface="Segoe UI" pitchFamily="34" charset="0"/>
              </a:rPr>
              <a:t> – Join the Session later today!</a:t>
            </a:r>
          </a:p>
        </p:txBody>
      </p:sp>
      <p:pic>
        <p:nvPicPr>
          <p:cNvPr id="5124" name="Picture 4" descr="Image result for github logo">
            <a:extLst>
              <a:ext uri="{FF2B5EF4-FFF2-40B4-BE49-F238E27FC236}">
                <a16:creationId xmlns:a16="http://schemas.microsoft.com/office/drawing/2014/main" id="{51E3D48D-C4A4-4D5F-9BE4-AB546A2BCC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3430" y="5257799"/>
            <a:ext cx="1038440" cy="86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73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122"/>
                                        </p:tgtEl>
                                        <p:attrNameLst>
                                          <p:attrName>style.visibility</p:attrName>
                                        </p:attrNameLst>
                                      </p:cBhvr>
                                      <p:to>
                                        <p:strVal val="visible"/>
                                      </p:to>
                                    </p:set>
                                    <p:animEffect transition="in" filter="fade">
                                      <p:cBhvr>
                                        <p:cTn id="16" dur="500"/>
                                        <p:tgtEl>
                                          <p:spTgt spid="512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124"/>
                                        </p:tgtEl>
                                        <p:attrNameLst>
                                          <p:attrName>style.visibility</p:attrName>
                                        </p:attrNameLst>
                                      </p:cBhvr>
                                      <p:to>
                                        <p:strVal val="visible"/>
                                      </p:to>
                                    </p:set>
                                    <p:animEffect transition="in" filter="fade">
                                      <p:cBhvr>
                                        <p:cTn id="30" dur="1000"/>
                                        <p:tgtEl>
                                          <p:spTgt spid="5124"/>
                                        </p:tgtEl>
                                      </p:cBhvr>
                                    </p:animEffect>
                                    <p:anim calcmode="lin" valueType="num">
                                      <p:cBhvr>
                                        <p:cTn id="31" dur="1000" fill="hold"/>
                                        <p:tgtEl>
                                          <p:spTgt spid="5124"/>
                                        </p:tgtEl>
                                        <p:attrNameLst>
                                          <p:attrName>ppt_x</p:attrName>
                                        </p:attrNameLst>
                                      </p:cBhvr>
                                      <p:tavLst>
                                        <p:tav tm="0">
                                          <p:val>
                                            <p:strVal val="#ppt_x"/>
                                          </p:val>
                                        </p:tav>
                                        <p:tav tm="100000">
                                          <p:val>
                                            <p:strVal val="#ppt_x"/>
                                          </p:val>
                                        </p:tav>
                                      </p:tavLst>
                                    </p:anim>
                                    <p:anim calcmode="lin" valueType="num">
                                      <p:cBhvr>
                                        <p:cTn id="32"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241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E6802-B7C6-4E15-9DB1-30C87784C29A}"/>
              </a:ext>
            </a:extLst>
          </p:cNvPr>
          <p:cNvSpPr>
            <a:spLocks noGrp="1"/>
          </p:cNvSpPr>
          <p:nvPr>
            <p:ph type="title"/>
          </p:nvPr>
        </p:nvSpPr>
        <p:spPr/>
        <p:txBody>
          <a:bodyPr/>
          <a:lstStyle/>
          <a:p>
            <a:r>
              <a:rPr lang="en-US" dirty="0"/>
              <a:t>General Advice</a:t>
            </a:r>
          </a:p>
        </p:txBody>
      </p:sp>
      <p:pic>
        <p:nvPicPr>
          <p:cNvPr id="3076" name="Picture 4" descr="Image result for advice lucy peanuts">
            <a:extLst>
              <a:ext uri="{FF2B5EF4-FFF2-40B4-BE49-F238E27FC236}">
                <a16:creationId xmlns:a16="http://schemas.microsoft.com/office/drawing/2014/main" id="{4A3FF8C2-DC1E-4AA3-B85C-2029E78ED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514350"/>
            <a:ext cx="5829300" cy="582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0376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survive coding for &gt;24HRS</a:t>
            </a:r>
          </a:p>
        </p:txBody>
      </p:sp>
      <p:sp>
        <p:nvSpPr>
          <p:cNvPr id="3" name="Content Placeholder 2"/>
          <p:cNvSpPr>
            <a:spLocks noGrp="1"/>
          </p:cNvSpPr>
          <p:nvPr>
            <p:ph idx="1"/>
          </p:nvPr>
        </p:nvSpPr>
        <p:spPr>
          <a:xfrm>
            <a:off x="381000" y="1371600"/>
            <a:ext cx="8001000" cy="5029200"/>
          </a:xfrm>
        </p:spPr>
        <p:txBody>
          <a:bodyPr/>
          <a:lstStyle/>
          <a:p>
            <a:pPr marL="0" indent="0">
              <a:buNone/>
            </a:pPr>
            <a:r>
              <a:rPr lang="en-US" dirty="0"/>
              <a:t>You cannot make a good product if you are not in good shape…</a:t>
            </a:r>
          </a:p>
          <a:p>
            <a:endParaRPr lang="en-US" sz="400" dirty="0"/>
          </a:p>
          <a:p>
            <a:pPr lvl="1"/>
            <a:r>
              <a:rPr lang="en-US" dirty="0"/>
              <a:t>Throughout the weekend, try stay clean! Wash up, brush your teeth, change your clothes</a:t>
            </a:r>
          </a:p>
          <a:p>
            <a:pPr lvl="1"/>
            <a:endParaRPr lang="en-US" sz="400" dirty="0"/>
          </a:p>
          <a:p>
            <a:pPr lvl="1"/>
            <a:r>
              <a:rPr lang="en-US" dirty="0"/>
              <a:t>Try to eat something other than candy (and drink more than just coffee and energy drinks)</a:t>
            </a:r>
          </a:p>
          <a:p>
            <a:pPr lvl="1"/>
            <a:endParaRPr lang="en-US" sz="400" dirty="0"/>
          </a:p>
          <a:p>
            <a:pPr lvl="1"/>
            <a:r>
              <a:rPr lang="en-US" dirty="0"/>
              <a:t>Try to sleep – even short naps can be very helpful</a:t>
            </a:r>
          </a:p>
          <a:p>
            <a:pPr lvl="1"/>
            <a:endParaRPr lang="en-US" sz="400" dirty="0"/>
          </a:p>
          <a:p>
            <a:pPr lvl="1"/>
            <a:r>
              <a:rPr lang="en-US" dirty="0"/>
              <a:t>Get outside, go for a walk, step away from the screen every once in a while</a:t>
            </a:r>
          </a:p>
          <a:p>
            <a:pPr lvl="1"/>
            <a:endParaRPr lang="en-US" dirty="0"/>
          </a:p>
        </p:txBody>
      </p:sp>
      <p:pic>
        <p:nvPicPr>
          <p:cNvPr id="1026" name="Picture 2" descr="Image result for self-c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5593" y="2286000"/>
            <a:ext cx="3325407" cy="3285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817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3C384-A74B-4928-ABF7-B2453B44AE42}"/>
              </a:ext>
            </a:extLst>
          </p:cNvPr>
          <p:cNvSpPr>
            <a:spLocks noGrp="1"/>
          </p:cNvSpPr>
          <p:nvPr>
            <p:ph type="title"/>
          </p:nvPr>
        </p:nvSpPr>
        <p:spPr/>
        <p:txBody>
          <a:bodyPr/>
          <a:lstStyle/>
          <a:p>
            <a:r>
              <a:rPr lang="en-US" dirty="0"/>
              <a:t>What if I’m completely new to this?</a:t>
            </a:r>
          </a:p>
        </p:txBody>
      </p:sp>
      <p:sp>
        <p:nvSpPr>
          <p:cNvPr id="3" name="Content Placeholder 2">
            <a:extLst>
              <a:ext uri="{FF2B5EF4-FFF2-40B4-BE49-F238E27FC236}">
                <a16:creationId xmlns:a16="http://schemas.microsoft.com/office/drawing/2014/main" id="{30B4B3A7-EA41-4836-9B7A-C88E295C4A88}"/>
              </a:ext>
            </a:extLst>
          </p:cNvPr>
          <p:cNvSpPr>
            <a:spLocks noGrp="1"/>
          </p:cNvSpPr>
          <p:nvPr>
            <p:ph idx="1"/>
          </p:nvPr>
        </p:nvSpPr>
        <p:spPr/>
        <p:txBody>
          <a:bodyPr/>
          <a:lstStyle/>
          <a:p>
            <a:pPr marL="0" indent="0">
              <a:buNone/>
            </a:pPr>
            <a:r>
              <a:rPr lang="en-US" i="1" dirty="0"/>
              <a:t>Hackathons can be a fantastic learning experience!</a:t>
            </a:r>
          </a:p>
        </p:txBody>
      </p:sp>
      <p:pic>
        <p:nvPicPr>
          <p:cNvPr id="6146" name="Picture 2" descr="Image result for w3 schools">
            <a:extLst>
              <a:ext uri="{FF2B5EF4-FFF2-40B4-BE49-F238E27FC236}">
                <a16:creationId xmlns:a16="http://schemas.microsoft.com/office/drawing/2014/main" id="{86E4944D-FF03-4D9D-8D4D-36D700D9F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14600"/>
            <a:ext cx="523875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code.org">
            <a:extLst>
              <a:ext uri="{FF2B5EF4-FFF2-40B4-BE49-F238E27FC236}">
                <a16:creationId xmlns:a16="http://schemas.microsoft.com/office/drawing/2014/main" id="{C9156865-426F-4A57-BD46-7EAA0B83C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019" y="2400300"/>
            <a:ext cx="3588412" cy="35433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codecademy logo">
            <a:extLst>
              <a:ext uri="{FF2B5EF4-FFF2-40B4-BE49-F238E27FC236}">
                <a16:creationId xmlns:a16="http://schemas.microsoft.com/office/drawing/2014/main" id="{69CC10AF-B4AC-4BA6-A15D-BE398A8BA2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83" t="30435" r="22391" b="29710"/>
          <a:stretch/>
        </p:blipFill>
        <p:spPr bwMode="auto">
          <a:xfrm>
            <a:off x="545935" y="4113097"/>
            <a:ext cx="5238750" cy="1912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971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50"/>
                                        </p:tgtEl>
                                        <p:attrNameLst>
                                          <p:attrName>style.visibility</p:attrName>
                                        </p:attrNameLst>
                                      </p:cBhvr>
                                      <p:to>
                                        <p:strVal val="visible"/>
                                      </p:to>
                                    </p:set>
                                    <p:animEffect transition="in" filter="fade">
                                      <p:cBhvr>
                                        <p:cTn id="17"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sweat the small stuff</a:t>
            </a:r>
          </a:p>
        </p:txBody>
      </p:sp>
      <p:sp>
        <p:nvSpPr>
          <p:cNvPr id="3" name="Content Placeholder 2"/>
          <p:cNvSpPr>
            <a:spLocks noGrp="1"/>
          </p:cNvSpPr>
          <p:nvPr>
            <p:ph idx="1"/>
          </p:nvPr>
        </p:nvSpPr>
        <p:spPr/>
        <p:txBody>
          <a:bodyPr/>
          <a:lstStyle/>
          <a:p>
            <a:pPr marL="0" indent="0">
              <a:buNone/>
            </a:pPr>
            <a:r>
              <a:rPr lang="en-US" dirty="0"/>
              <a:t>You underestimated how much time you had, you used a language you never used before, you had a bunch of technical difficulties…</a:t>
            </a:r>
          </a:p>
          <a:p>
            <a:pPr marL="0" indent="0">
              <a:buNone/>
            </a:pPr>
            <a:r>
              <a:rPr lang="en-US" b="1" dirty="0"/>
              <a:t>Hackathons are more than a competition.</a:t>
            </a:r>
          </a:p>
          <a:p>
            <a:pPr lvl="1"/>
            <a:r>
              <a:rPr lang="en-US" dirty="0"/>
              <a:t>Networking and making friends</a:t>
            </a:r>
          </a:p>
          <a:p>
            <a:pPr lvl="1"/>
            <a:r>
              <a:rPr lang="en-US" dirty="0"/>
              <a:t>Practicing your skills</a:t>
            </a:r>
          </a:p>
          <a:p>
            <a:pPr lvl="1"/>
            <a:r>
              <a:rPr lang="en-US" dirty="0"/>
              <a:t>Learning something new</a:t>
            </a:r>
          </a:p>
          <a:p>
            <a:pPr lvl="1"/>
            <a:r>
              <a:rPr lang="en-US" dirty="0"/>
              <a:t>Simply having fun</a:t>
            </a:r>
          </a:p>
          <a:p>
            <a:pPr marL="0" indent="0" algn="ctr">
              <a:buNone/>
            </a:pPr>
            <a:r>
              <a:rPr lang="en-US" sz="4400" dirty="0"/>
              <a:t>As long as you enjoyed your time and became a better developer, you won!</a:t>
            </a:r>
          </a:p>
          <a:p>
            <a:pPr marL="346075" lvl="1" indent="0">
              <a:buNone/>
            </a:pPr>
            <a:endParaRPr lang="en-US" dirty="0"/>
          </a:p>
        </p:txBody>
      </p:sp>
      <p:pic>
        <p:nvPicPr>
          <p:cNvPr id="1026" name="Picture 2" descr="Don't Sweat The Small Stuff . . . And It's All Small Stuff - (Don't Sweat  The Small Stuff Series) By Richard Carlson (Paperback) : Target">
            <a:extLst>
              <a:ext uri="{FF2B5EF4-FFF2-40B4-BE49-F238E27FC236}">
                <a16:creationId xmlns:a16="http://schemas.microsoft.com/office/drawing/2014/main" id="{FB4FACAB-1030-4D7E-ABB1-8F1BFFC13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2400300"/>
            <a:ext cx="27813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24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p:cTn id="39"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1"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takeaways</a:t>
            </a:r>
          </a:p>
        </p:txBody>
      </p:sp>
      <p:sp>
        <p:nvSpPr>
          <p:cNvPr id="6" name="Text Placeholder 5"/>
          <p:cNvSpPr>
            <a:spLocks noGrp="1"/>
          </p:cNvSpPr>
          <p:nvPr>
            <p:ph type="body" idx="1"/>
          </p:nvPr>
        </p:nvSpPr>
        <p:spPr>
          <a:solidFill>
            <a:schemeClr val="accent2"/>
          </a:solidFill>
        </p:spPr>
        <p:txBody>
          <a:bodyPr/>
          <a:lstStyle/>
          <a:p>
            <a:r>
              <a:rPr lang="en-US" dirty="0"/>
              <a:t>Do</a:t>
            </a:r>
          </a:p>
        </p:txBody>
      </p:sp>
      <p:sp>
        <p:nvSpPr>
          <p:cNvPr id="7" name="Content Placeholder 6"/>
          <p:cNvSpPr>
            <a:spLocks noGrp="1"/>
          </p:cNvSpPr>
          <p:nvPr>
            <p:ph sz="half" idx="2"/>
          </p:nvPr>
        </p:nvSpPr>
        <p:spPr/>
        <p:txBody>
          <a:bodyPr/>
          <a:lstStyle/>
          <a:p>
            <a:r>
              <a:rPr lang="en-US" dirty="0"/>
              <a:t>Practice self-care: sleep and keep up on hygiene</a:t>
            </a:r>
          </a:p>
          <a:p>
            <a:r>
              <a:rPr lang="en-US" dirty="0"/>
              <a:t>Take the time to plan your project, and make sure it is scoped appropriately</a:t>
            </a:r>
          </a:p>
          <a:p>
            <a:r>
              <a:rPr lang="en-US" dirty="0"/>
              <a:t>Use existing libraries if necessary</a:t>
            </a:r>
          </a:p>
          <a:p>
            <a:r>
              <a:rPr lang="en-US" dirty="0"/>
              <a:t>Focus on learning</a:t>
            </a:r>
          </a:p>
          <a:p>
            <a:r>
              <a:rPr lang="en-US" b="1" dirty="0"/>
              <a:t>Have fun!</a:t>
            </a:r>
          </a:p>
        </p:txBody>
      </p:sp>
      <p:sp>
        <p:nvSpPr>
          <p:cNvPr id="8" name="Text Placeholder 7"/>
          <p:cNvSpPr>
            <a:spLocks noGrp="1"/>
          </p:cNvSpPr>
          <p:nvPr>
            <p:ph type="body" sz="quarter" idx="3"/>
          </p:nvPr>
        </p:nvSpPr>
        <p:spPr>
          <a:solidFill>
            <a:srgbClr val="FF0000"/>
          </a:solidFill>
        </p:spPr>
        <p:txBody>
          <a:bodyPr/>
          <a:lstStyle/>
          <a:p>
            <a:r>
              <a:rPr lang="en-US" dirty="0"/>
              <a:t>Don’t</a:t>
            </a:r>
          </a:p>
        </p:txBody>
      </p:sp>
      <p:sp>
        <p:nvSpPr>
          <p:cNvPr id="9" name="Content Placeholder 8"/>
          <p:cNvSpPr>
            <a:spLocks noGrp="1"/>
          </p:cNvSpPr>
          <p:nvPr>
            <p:ph sz="quarter" idx="4"/>
          </p:nvPr>
        </p:nvSpPr>
        <p:spPr/>
        <p:txBody>
          <a:bodyPr/>
          <a:lstStyle/>
          <a:p>
            <a:r>
              <a:rPr lang="en-US" dirty="0"/>
              <a:t>Burn yourself out ONLY working on your project</a:t>
            </a:r>
          </a:p>
          <a:p>
            <a:r>
              <a:rPr lang="en-US" dirty="0"/>
              <a:t>Spend your whole night debugging one line</a:t>
            </a:r>
          </a:p>
          <a:p>
            <a:r>
              <a:rPr lang="en-US" dirty="0"/>
              <a:t>Work on only boring parts of the project (e.g. authentication)</a:t>
            </a:r>
          </a:p>
          <a:p>
            <a:r>
              <a:rPr lang="en-US" dirty="0"/>
              <a:t>Take it too seriously</a:t>
            </a:r>
          </a:p>
        </p:txBody>
      </p:sp>
    </p:spTree>
    <p:extLst>
      <p:ext uri="{BB962C8B-B14F-4D97-AF65-F5344CB8AC3E}">
        <p14:creationId xmlns:p14="http://schemas.microsoft.com/office/powerpoint/2010/main" val="1867633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Effect transition="in" filter="fade">
                                      <p:cBhvr>
                                        <p:cTn id="37" dur="5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Effect transition="in" filter="fade">
                                      <p:cBhvr>
                                        <p:cTn id="42" dur="500"/>
                                        <p:tgtEl>
                                          <p:spTgt spid="7">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animEffect transition="in" filter="fade">
                                      <p:cBhvr>
                                        <p:cTn id="4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618A1-5483-45DB-A30F-F4A91F211DC0}"/>
              </a:ext>
            </a:extLst>
          </p:cNvPr>
          <p:cNvSpPr>
            <a:spLocks noGrp="1"/>
          </p:cNvSpPr>
          <p:nvPr>
            <p:ph type="title"/>
          </p:nvPr>
        </p:nvSpPr>
        <p:spPr/>
        <p:txBody>
          <a:bodyPr/>
          <a:lstStyle/>
          <a:p>
            <a:r>
              <a:rPr lang="en-US" dirty="0"/>
              <a:t>Inspiration</a:t>
            </a:r>
          </a:p>
        </p:txBody>
      </p:sp>
      <p:sp>
        <p:nvSpPr>
          <p:cNvPr id="3" name="Content Placeholder 2">
            <a:extLst>
              <a:ext uri="{FF2B5EF4-FFF2-40B4-BE49-F238E27FC236}">
                <a16:creationId xmlns:a16="http://schemas.microsoft.com/office/drawing/2014/main" id="{C403278F-FBB7-4644-83AB-250A16172A45}"/>
              </a:ext>
            </a:extLst>
          </p:cNvPr>
          <p:cNvSpPr>
            <a:spLocks noGrp="1"/>
          </p:cNvSpPr>
          <p:nvPr>
            <p:ph idx="1"/>
          </p:nvPr>
        </p:nvSpPr>
        <p:spPr/>
        <p:txBody>
          <a:bodyPr/>
          <a:lstStyle/>
          <a:p>
            <a:pPr marL="0" indent="0">
              <a:buNone/>
            </a:pPr>
            <a:r>
              <a:rPr lang="en-US" i="1" dirty="0"/>
              <a:t>This hackathon could be the beginning of something great…</a:t>
            </a:r>
          </a:p>
        </p:txBody>
      </p:sp>
      <p:pic>
        <p:nvPicPr>
          <p:cNvPr id="7170" name="Picture 2" descr="Image result for groupme">
            <a:extLst>
              <a:ext uri="{FF2B5EF4-FFF2-40B4-BE49-F238E27FC236}">
                <a16:creationId xmlns:a16="http://schemas.microsoft.com/office/drawing/2014/main" id="{B309DD29-17DE-4E87-9157-428705684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360" y="2437922"/>
            <a:ext cx="3614738" cy="9625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5A58DAC-3591-4A76-A4FF-B5D1628522CD}"/>
              </a:ext>
            </a:extLst>
          </p:cNvPr>
          <p:cNvSpPr/>
          <p:nvPr/>
        </p:nvSpPr>
        <p:spPr bwMode="auto">
          <a:xfrm>
            <a:off x="609600" y="3457574"/>
            <a:ext cx="5372100" cy="2943225"/>
          </a:xfrm>
          <a:prstGeom prst="rect">
            <a:avLst/>
          </a:prstGeom>
          <a:solidFill>
            <a:srgbClr val="00A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A project that </a:t>
            </a:r>
            <a:r>
              <a:rPr lang="en-US" sz="2800" i="1" dirty="0">
                <a:solidFill>
                  <a:schemeClr val="bg1"/>
                </a:solidFill>
                <a:ea typeface="Segoe UI" pitchFamily="34" charset="0"/>
                <a:cs typeface="Segoe UI" pitchFamily="34" charset="0"/>
              </a:rPr>
              <a:t>didn’t even win </a:t>
            </a:r>
            <a:r>
              <a:rPr lang="en-US" sz="2800" dirty="0">
                <a:solidFill>
                  <a:schemeClr val="bg1"/>
                </a:solidFill>
                <a:ea typeface="Segoe UI" pitchFamily="34" charset="0"/>
                <a:cs typeface="Segoe UI" pitchFamily="34" charset="0"/>
              </a:rPr>
              <a:t>at TechCrunch Disrupt</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Became a real product and company</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Sold to Skype for </a:t>
            </a:r>
            <a:r>
              <a:rPr lang="en-US" sz="2800" b="1" dirty="0">
                <a:solidFill>
                  <a:schemeClr val="bg1"/>
                </a:solidFill>
                <a:ea typeface="Segoe UI" pitchFamily="34" charset="0"/>
                <a:cs typeface="Segoe UI" pitchFamily="34" charset="0"/>
              </a:rPr>
              <a:t>$85 million</a:t>
            </a:r>
          </a:p>
        </p:txBody>
      </p:sp>
      <p:pic>
        <p:nvPicPr>
          <p:cNvPr id="7174" name="Picture 6" descr="Image result for cleveland givecamp">
            <a:extLst>
              <a:ext uri="{FF2B5EF4-FFF2-40B4-BE49-F238E27FC236}">
                <a16:creationId xmlns:a16="http://schemas.microsoft.com/office/drawing/2014/main" id="{25B125F5-B869-4CD3-9A06-C0BB5B835B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5587" y="1714500"/>
            <a:ext cx="4310062" cy="19552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09FEA81-B24D-4177-8A54-295B74B0008E}"/>
              </a:ext>
            </a:extLst>
          </p:cNvPr>
          <p:cNvSpPr/>
          <p:nvPr/>
        </p:nvSpPr>
        <p:spPr bwMode="auto">
          <a:xfrm>
            <a:off x="6438900" y="3686175"/>
            <a:ext cx="4800600" cy="2371726"/>
          </a:xfrm>
          <a:prstGeom prst="rect">
            <a:avLst/>
          </a:prstGeom>
          <a:solidFill>
            <a:srgbClr val="007DB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Hacking for Charity</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20 projects that help non-profit organizations</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A different kind of impact</a:t>
            </a:r>
          </a:p>
        </p:txBody>
      </p:sp>
    </p:spTree>
    <p:extLst>
      <p:ext uri="{BB962C8B-B14F-4D97-AF65-F5344CB8AC3E}">
        <p14:creationId xmlns:p14="http://schemas.microsoft.com/office/powerpoint/2010/main" val="4286504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left)">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wipe(left)">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wipe(left)">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174"/>
                                        </p:tgtEl>
                                        <p:attrNameLst>
                                          <p:attrName>style.visibility</p:attrName>
                                        </p:attrNameLst>
                                      </p:cBhvr>
                                      <p:to>
                                        <p:strVal val="visible"/>
                                      </p:to>
                                    </p:set>
                                    <p:animEffect transition="in" filter="fade">
                                      <p:cBhvr>
                                        <p:cTn id="30" dur="500"/>
                                        <p:tgtEl>
                                          <p:spTgt spid="717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wipe(left)">
                                      <p:cBhvr>
                                        <p:cTn id="38" dur="500"/>
                                        <p:tgtEl>
                                          <p:spTgt spid="8">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wipe(left)">
                                      <p:cBhvr>
                                        <p:cTn id="43" dur="500"/>
                                        <p:tgtEl>
                                          <p:spTgt spid="8">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8">
                                            <p:txEl>
                                              <p:pRg st="4" end="4"/>
                                            </p:txEl>
                                          </p:spTgt>
                                        </p:tgtEl>
                                        <p:attrNameLst>
                                          <p:attrName>style.visibility</p:attrName>
                                        </p:attrNameLst>
                                      </p:cBhvr>
                                      <p:to>
                                        <p:strVal val="visible"/>
                                      </p:to>
                                    </p:set>
                                    <p:animEffect transition="in" filter="wipe(left)">
                                      <p:cBhvr>
                                        <p:cTn id="48"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EC4B-163A-4AB0-889F-2C0FCEBCD471}"/>
              </a:ext>
            </a:extLst>
          </p:cNvPr>
          <p:cNvSpPr>
            <a:spLocks noGrp="1"/>
          </p:cNvSpPr>
          <p:nvPr>
            <p:ph type="title"/>
          </p:nvPr>
        </p:nvSpPr>
        <p:spPr/>
        <p:txBody>
          <a:bodyPr>
            <a:normAutofit/>
          </a:bodyPr>
          <a:lstStyle/>
          <a:p>
            <a:r>
              <a:rPr lang="en-US" sz="6000" dirty="0"/>
              <a:t>If you only do what you can do, you will never be more than you are now.</a:t>
            </a:r>
          </a:p>
        </p:txBody>
      </p:sp>
      <p:sp>
        <p:nvSpPr>
          <p:cNvPr id="3" name="Text Placeholder 2">
            <a:extLst>
              <a:ext uri="{FF2B5EF4-FFF2-40B4-BE49-F238E27FC236}">
                <a16:creationId xmlns:a16="http://schemas.microsoft.com/office/drawing/2014/main" id="{ED2DC6B2-F514-4C47-924F-F789AAFB183D}"/>
              </a:ext>
            </a:extLst>
          </p:cNvPr>
          <p:cNvSpPr>
            <a:spLocks noGrp="1"/>
          </p:cNvSpPr>
          <p:nvPr>
            <p:ph type="body" idx="1"/>
          </p:nvPr>
        </p:nvSpPr>
        <p:spPr>
          <a:xfrm>
            <a:off x="7064093" y="4983109"/>
            <a:ext cx="2918107" cy="523220"/>
          </a:xfrm>
        </p:spPr>
        <p:txBody>
          <a:bodyPr/>
          <a:lstStyle/>
          <a:p>
            <a:r>
              <a:rPr lang="en-US" dirty="0"/>
              <a:t>Master </a:t>
            </a:r>
            <a:r>
              <a:rPr lang="en-US" dirty="0" err="1"/>
              <a:t>Shifu</a:t>
            </a:r>
            <a:endParaRPr lang="en-US" dirty="0"/>
          </a:p>
        </p:txBody>
      </p:sp>
      <p:sp>
        <p:nvSpPr>
          <p:cNvPr id="4" name="Text Placeholder 3">
            <a:extLst>
              <a:ext uri="{FF2B5EF4-FFF2-40B4-BE49-F238E27FC236}">
                <a16:creationId xmlns:a16="http://schemas.microsoft.com/office/drawing/2014/main" id="{22F39167-B22B-4B98-A929-5B0BCEEE7C1D}"/>
              </a:ext>
            </a:extLst>
          </p:cNvPr>
          <p:cNvSpPr>
            <a:spLocks noGrp="1"/>
          </p:cNvSpPr>
          <p:nvPr>
            <p:ph type="body" sz="quarter" idx="13"/>
          </p:nvPr>
        </p:nvSpPr>
        <p:spPr>
          <a:xfrm>
            <a:off x="7801795" y="5506329"/>
            <a:ext cx="2180405" cy="492443"/>
          </a:xfrm>
        </p:spPr>
        <p:txBody>
          <a:bodyPr/>
          <a:lstStyle/>
          <a:p>
            <a:r>
              <a:rPr lang="en-US" i="1" dirty="0"/>
              <a:t>Kung Fu Panda 3</a:t>
            </a:r>
          </a:p>
        </p:txBody>
      </p:sp>
    </p:spTree>
    <p:extLst>
      <p:ext uri="{BB962C8B-B14F-4D97-AF65-F5344CB8AC3E}">
        <p14:creationId xmlns:p14="http://schemas.microsoft.com/office/powerpoint/2010/main" val="11022954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hlinkClick r:id="rId3"/>
            <a:extLst>
              <a:ext uri="{FF2B5EF4-FFF2-40B4-BE49-F238E27FC236}">
                <a16:creationId xmlns:a16="http://schemas.microsoft.com/office/drawing/2014/main" id="{67DADD0C-2D6A-4E12-9984-80640D0A0420}"/>
              </a:ext>
            </a:extLst>
          </p:cNvPr>
          <p:cNvSpPr txBox="1"/>
          <p:nvPr/>
        </p:nvSpPr>
        <p:spPr>
          <a:xfrm>
            <a:off x="553457" y="3004268"/>
            <a:ext cx="11085086" cy="849463"/>
          </a:xfrm>
          <a:prstGeom prst="rect">
            <a:avLst/>
          </a:prstGeom>
          <a:noFill/>
        </p:spPr>
        <p:txBody>
          <a:bodyPr wrap="none" lIns="91440" tIns="91440" rIns="91440" bIns="91440" rtlCol="0" anchor="t">
            <a:spAutoFit/>
          </a:bodyPr>
          <a:lstStyle/>
          <a:p>
            <a:pPr>
              <a:lnSpc>
                <a:spcPct val="90000"/>
              </a:lnSpc>
              <a:spcAft>
                <a:spcPts val="600"/>
              </a:spcAft>
            </a:pPr>
            <a:r>
              <a:rPr lang="en-US" sz="4800" dirty="0">
                <a:solidFill>
                  <a:schemeClr val="bg1"/>
                </a:solidFill>
              </a:rPr>
              <a:t>hylandtechoutreach.github.io/hackathon</a:t>
            </a:r>
          </a:p>
        </p:txBody>
      </p:sp>
    </p:spTree>
    <p:extLst>
      <p:ext uri="{BB962C8B-B14F-4D97-AF65-F5344CB8AC3E}">
        <p14:creationId xmlns:p14="http://schemas.microsoft.com/office/powerpoint/2010/main" val="302532032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3BC789-F833-4AD6-859B-6BC8EEF73DED}"/>
              </a:ext>
            </a:extLst>
          </p:cNvPr>
          <p:cNvSpPr>
            <a:spLocks noGrp="1"/>
          </p:cNvSpPr>
          <p:nvPr>
            <p:ph type="body" sz="quarter" idx="10"/>
          </p:nvPr>
        </p:nvSpPr>
        <p:spPr/>
        <p:txBody>
          <a:bodyPr/>
          <a:lstStyle/>
          <a:p>
            <a:r>
              <a:rPr lang="en-US" dirty="0"/>
              <a:t>Questions?</a:t>
            </a:r>
          </a:p>
        </p:txBody>
      </p:sp>
    </p:spTree>
    <p:extLst>
      <p:ext uri="{BB962C8B-B14F-4D97-AF65-F5344CB8AC3E}">
        <p14:creationId xmlns:p14="http://schemas.microsoft.com/office/powerpoint/2010/main" val="20301045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1F58-2A0F-4763-BAB1-AE307092C2A2}"/>
              </a:ext>
            </a:extLst>
          </p:cNvPr>
          <p:cNvSpPr>
            <a:spLocks noGrp="1"/>
          </p:cNvSpPr>
          <p:nvPr>
            <p:ph type="title"/>
          </p:nvPr>
        </p:nvSpPr>
        <p:spPr/>
        <p:txBody>
          <a:bodyPr/>
          <a:lstStyle/>
          <a:p>
            <a:r>
              <a:rPr lang="en-US" sz="7200" dirty="0"/>
              <a:t>Why are you here?</a:t>
            </a:r>
          </a:p>
        </p:txBody>
      </p:sp>
    </p:spTree>
    <p:extLst>
      <p:ext uri="{BB962C8B-B14F-4D97-AF65-F5344CB8AC3E}">
        <p14:creationId xmlns:p14="http://schemas.microsoft.com/office/powerpoint/2010/main" val="21796905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60206-B878-42EE-B393-3FEC4937070C}"/>
              </a:ext>
            </a:extLst>
          </p:cNvPr>
          <p:cNvSpPr>
            <a:spLocks noGrp="1"/>
          </p:cNvSpPr>
          <p:nvPr>
            <p:ph type="title"/>
          </p:nvPr>
        </p:nvSpPr>
        <p:spPr/>
        <p:txBody>
          <a:bodyPr/>
          <a:lstStyle/>
          <a:p>
            <a:r>
              <a:rPr lang="en-US" dirty="0"/>
              <a:t>What is a hackathon?</a:t>
            </a:r>
          </a:p>
        </p:txBody>
      </p:sp>
      <p:sp>
        <p:nvSpPr>
          <p:cNvPr id="3" name="Text Placeholder 2">
            <a:extLst>
              <a:ext uri="{FF2B5EF4-FFF2-40B4-BE49-F238E27FC236}">
                <a16:creationId xmlns:a16="http://schemas.microsoft.com/office/drawing/2014/main" id="{B5F7F65E-E413-4D9B-98DD-80EFB82A1BEE}"/>
              </a:ext>
            </a:extLst>
          </p:cNvPr>
          <p:cNvSpPr>
            <a:spLocks noGrp="1"/>
          </p:cNvSpPr>
          <p:nvPr>
            <p:ph type="body" idx="1"/>
          </p:nvPr>
        </p:nvSpPr>
        <p:spPr>
          <a:xfrm>
            <a:off x="5524500" y="3019484"/>
            <a:ext cx="6400800" cy="3838516"/>
          </a:xfrm>
        </p:spPr>
        <p:txBody>
          <a:bodyPr/>
          <a:lstStyle/>
          <a:p>
            <a:pPr marL="112713" indent="0" algn="ctr">
              <a:buNone/>
            </a:pPr>
            <a:r>
              <a:rPr lang="en-US" u="sng" dirty="0"/>
              <a:t>A </a:t>
            </a:r>
            <a:r>
              <a:rPr lang="en-US" b="1" u="sng" dirty="0"/>
              <a:t>Hack</a:t>
            </a:r>
            <a:r>
              <a:rPr lang="en-US" u="sng" dirty="0"/>
              <a:t>ing</a:t>
            </a:r>
            <a:r>
              <a:rPr lang="en-US" b="1" u="sng" dirty="0"/>
              <a:t> </a:t>
            </a:r>
            <a:r>
              <a:rPr lang="en-US" u="sng" dirty="0"/>
              <a:t>Mar</a:t>
            </a:r>
            <a:r>
              <a:rPr lang="en-US" b="1" u="sng" dirty="0"/>
              <a:t>athon</a:t>
            </a:r>
          </a:p>
          <a:p>
            <a:r>
              <a:rPr lang="en-US" dirty="0"/>
              <a:t>The goal is to build a complete software project</a:t>
            </a:r>
            <a:endParaRPr lang="en-US" i="1" dirty="0"/>
          </a:p>
          <a:p>
            <a:r>
              <a:rPr lang="en-US" dirty="0"/>
              <a:t>Teams and ideas can be established ahead of time, or during the event</a:t>
            </a:r>
          </a:p>
          <a:p>
            <a:r>
              <a:rPr lang="en-US" dirty="0"/>
              <a:t>All code for the project must be written </a:t>
            </a:r>
            <a:r>
              <a:rPr lang="en-US" i="1" dirty="0"/>
              <a:t>during the event</a:t>
            </a:r>
            <a:endParaRPr lang="en-US" dirty="0"/>
          </a:p>
        </p:txBody>
      </p:sp>
      <p:pic>
        <p:nvPicPr>
          <p:cNvPr id="1026" name="Picture 2" descr="Image result for marathon">
            <a:extLst>
              <a:ext uri="{FF2B5EF4-FFF2-40B4-BE49-F238E27FC236}">
                <a16:creationId xmlns:a16="http://schemas.microsoft.com/office/drawing/2014/main" id="{CD591095-AEE3-49E1-A215-F9320598E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0"/>
            <a:ext cx="7010400" cy="301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40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Fresh Code rule</a:t>
            </a:r>
          </a:p>
        </p:txBody>
      </p:sp>
      <p:sp>
        <p:nvSpPr>
          <p:cNvPr id="4" name="Content Placeholder 3"/>
          <p:cNvSpPr>
            <a:spLocks noGrp="1"/>
          </p:cNvSpPr>
          <p:nvPr>
            <p:ph idx="1"/>
          </p:nvPr>
        </p:nvSpPr>
        <p:spPr>
          <a:xfrm>
            <a:off x="381000" y="1371600"/>
            <a:ext cx="8001000" cy="5029200"/>
          </a:xfrm>
        </p:spPr>
        <p:txBody>
          <a:bodyPr/>
          <a:lstStyle/>
          <a:p>
            <a:r>
              <a:rPr lang="en-US" dirty="0"/>
              <a:t>At most hackathons (and ours), no part of your project may have been created before the start of the hackathon. Code must be “fresh”</a:t>
            </a:r>
          </a:p>
          <a:p>
            <a:r>
              <a:rPr lang="en-US" dirty="0"/>
              <a:t>Fresh code ≠ looking up code</a:t>
            </a:r>
          </a:p>
          <a:p>
            <a:pPr lvl="1"/>
            <a:r>
              <a:rPr lang="en-US" dirty="0"/>
              <a:t>You’re more than welcome to reference previous projects</a:t>
            </a:r>
          </a:p>
          <a:p>
            <a:pPr lvl="1"/>
            <a:r>
              <a:rPr lang="en-US" dirty="0"/>
              <a:t>You’re more than welcome to look up examples</a:t>
            </a:r>
          </a:p>
          <a:p>
            <a:r>
              <a:rPr lang="en-US" b="1" dirty="0"/>
              <a:t>Google</a:t>
            </a:r>
            <a:r>
              <a:rPr lang="en-US" dirty="0"/>
              <a:t> is a great resource, used by professional developers every day! Feel free to look up things you may not know</a:t>
            </a:r>
          </a:p>
        </p:txBody>
      </p:sp>
      <p:pic>
        <p:nvPicPr>
          <p:cNvPr id="3074" name="Picture 2" descr="Image result for fresh prince">
            <a:extLst>
              <a:ext uri="{FF2B5EF4-FFF2-40B4-BE49-F238E27FC236}">
                <a16:creationId xmlns:a16="http://schemas.microsoft.com/office/drawing/2014/main" id="{39BA7E44-C621-41E3-9969-2E45BC10F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493" y="1600200"/>
            <a:ext cx="3378518" cy="449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78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judgment process</a:t>
            </a:r>
          </a:p>
        </p:txBody>
      </p:sp>
      <p:sp>
        <p:nvSpPr>
          <p:cNvPr id="3" name="Content Placeholder 2"/>
          <p:cNvSpPr>
            <a:spLocks noGrp="1"/>
          </p:cNvSpPr>
          <p:nvPr>
            <p:ph idx="1"/>
          </p:nvPr>
        </p:nvSpPr>
        <p:spPr>
          <a:xfrm>
            <a:off x="3695701" y="1371600"/>
            <a:ext cx="8343900" cy="5029200"/>
          </a:xfrm>
        </p:spPr>
        <p:txBody>
          <a:bodyPr/>
          <a:lstStyle/>
          <a:p>
            <a:r>
              <a:rPr lang="en-US" dirty="0"/>
              <a:t>The judges are aware you built your project in only a few days. They know you may not have a fully working product</a:t>
            </a:r>
          </a:p>
          <a:p>
            <a:r>
              <a:rPr lang="en-US" dirty="0"/>
              <a:t>Sometimes, pitch is just as important as product</a:t>
            </a:r>
          </a:p>
          <a:p>
            <a:pPr lvl="1"/>
            <a:r>
              <a:rPr lang="en-US" dirty="0"/>
              <a:t>Create good presentation materials</a:t>
            </a:r>
          </a:p>
          <a:p>
            <a:pPr lvl="1"/>
            <a:r>
              <a:rPr lang="en-US" dirty="0"/>
              <a:t>Make it fun, show your enthusiasm!</a:t>
            </a:r>
          </a:p>
          <a:p>
            <a:pPr lvl="1"/>
            <a:r>
              <a:rPr lang="en-US" dirty="0"/>
              <a:t>Use Zoom to record yourself &amp; your screen</a:t>
            </a:r>
          </a:p>
          <a:p>
            <a:r>
              <a:rPr lang="en-US" dirty="0"/>
              <a:t>Hint: Mentors and other teams make great practice dummies</a:t>
            </a:r>
          </a:p>
          <a:p>
            <a:pPr marL="346075" lvl="1" indent="0">
              <a:buNone/>
            </a:pPr>
            <a:endParaRPr lang="en-US" dirty="0"/>
          </a:p>
        </p:txBody>
      </p:sp>
      <p:pic>
        <p:nvPicPr>
          <p:cNvPr id="4" name="Picture 3" descr="Team:Berkeley/Judging - 2013.igem.or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5" y="2542997"/>
            <a:ext cx="3579876" cy="2686406"/>
          </a:xfrm>
          <a:prstGeom prst="rect">
            <a:avLst/>
          </a:prstGeom>
        </p:spPr>
      </p:pic>
    </p:spTree>
    <p:extLst>
      <p:ext uri="{BB962C8B-B14F-4D97-AF65-F5344CB8AC3E}">
        <p14:creationId xmlns:p14="http://schemas.microsoft.com/office/powerpoint/2010/main" val="1490544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6F5DE-5806-4A48-B9B9-F33CB8076D55}"/>
              </a:ext>
            </a:extLst>
          </p:cNvPr>
          <p:cNvSpPr>
            <a:spLocks noGrp="1"/>
          </p:cNvSpPr>
          <p:nvPr>
            <p:ph type="title"/>
          </p:nvPr>
        </p:nvSpPr>
        <p:spPr/>
        <p:txBody>
          <a:bodyPr/>
          <a:lstStyle/>
          <a:p>
            <a:r>
              <a:rPr lang="en-US" dirty="0"/>
              <a:t>Project time</a:t>
            </a:r>
          </a:p>
        </p:txBody>
      </p:sp>
      <p:pic>
        <p:nvPicPr>
          <p:cNvPr id="2050" name="Picture 2" descr="Image result for group project meme">
            <a:extLst>
              <a:ext uri="{FF2B5EF4-FFF2-40B4-BE49-F238E27FC236}">
                <a16:creationId xmlns:a16="http://schemas.microsoft.com/office/drawing/2014/main" id="{682C66C1-ABC9-4F38-BCFB-60A77209D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585787"/>
            <a:ext cx="6657975"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9352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8E50-D639-4F51-A786-01084FFEC104}"/>
              </a:ext>
            </a:extLst>
          </p:cNvPr>
          <p:cNvSpPr>
            <a:spLocks noGrp="1"/>
          </p:cNvSpPr>
          <p:nvPr>
            <p:ph type="title"/>
          </p:nvPr>
        </p:nvSpPr>
        <p:spPr/>
        <p:txBody>
          <a:bodyPr/>
          <a:lstStyle/>
          <a:p>
            <a:r>
              <a:rPr lang="en-US" dirty="0"/>
              <a:t>How to decide on a project</a:t>
            </a:r>
          </a:p>
        </p:txBody>
      </p:sp>
      <p:sp>
        <p:nvSpPr>
          <p:cNvPr id="3" name="Content Placeholder 2">
            <a:extLst>
              <a:ext uri="{FF2B5EF4-FFF2-40B4-BE49-F238E27FC236}">
                <a16:creationId xmlns:a16="http://schemas.microsoft.com/office/drawing/2014/main" id="{5269CF7A-4AEE-41BB-BD78-4E8ACFAE9FF0}"/>
              </a:ext>
            </a:extLst>
          </p:cNvPr>
          <p:cNvSpPr>
            <a:spLocks noGrp="1"/>
          </p:cNvSpPr>
          <p:nvPr>
            <p:ph idx="1"/>
          </p:nvPr>
        </p:nvSpPr>
        <p:spPr>
          <a:xfrm>
            <a:off x="381000" y="1371600"/>
            <a:ext cx="11430000" cy="3200400"/>
          </a:xfrm>
        </p:spPr>
        <p:txBody>
          <a:bodyPr/>
          <a:lstStyle/>
          <a:p>
            <a:r>
              <a:rPr lang="en-US" dirty="0"/>
              <a:t>Try to think of a problem that exists, and find a software solution</a:t>
            </a:r>
          </a:p>
          <a:p>
            <a:r>
              <a:rPr lang="en-US" dirty="0"/>
              <a:t>Explore a new technology by building something with it</a:t>
            </a:r>
          </a:p>
          <a:p>
            <a:r>
              <a:rPr lang="en-US" dirty="0"/>
              <a:t>Think of something that </a:t>
            </a:r>
            <a:r>
              <a:rPr lang="en-US" i="1" dirty="0"/>
              <a:t>you</a:t>
            </a:r>
            <a:r>
              <a:rPr lang="en-US" dirty="0"/>
              <a:t> want to exist, and bring it to life!</a:t>
            </a:r>
          </a:p>
          <a:p>
            <a:endParaRPr lang="en-US" sz="400" dirty="0"/>
          </a:p>
          <a:p>
            <a:pPr marL="0" indent="0" algn="ctr">
              <a:buNone/>
            </a:pPr>
            <a:r>
              <a:rPr lang="en-US" sz="3600" b="1" u="sng" dirty="0"/>
              <a:t>Ideas</a:t>
            </a:r>
            <a:endParaRPr lang="en-US" b="1" u="sng" dirty="0"/>
          </a:p>
          <a:p>
            <a:pPr marL="0" indent="0">
              <a:buNone/>
            </a:pPr>
            <a:endParaRPr lang="en-US" dirty="0"/>
          </a:p>
        </p:txBody>
      </p:sp>
      <p:sp>
        <p:nvSpPr>
          <p:cNvPr id="4" name="Rectangle 3">
            <a:extLst>
              <a:ext uri="{FF2B5EF4-FFF2-40B4-BE49-F238E27FC236}">
                <a16:creationId xmlns:a16="http://schemas.microsoft.com/office/drawing/2014/main" id="{8018637B-2C44-4E58-A369-FF6CD9B04FCA}"/>
              </a:ext>
            </a:extLst>
          </p:cNvPr>
          <p:cNvSpPr/>
          <p:nvPr/>
        </p:nvSpPr>
        <p:spPr bwMode="auto">
          <a:xfrm>
            <a:off x="1220561" y="5521644"/>
            <a:ext cx="3086100" cy="800100"/>
          </a:xfrm>
          <a:prstGeom prst="rect">
            <a:avLst/>
          </a:prstGeom>
          <a:solidFill>
            <a:schemeClr val="accent1">
              <a:lumMod val="75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Social Media App</a:t>
            </a:r>
            <a:endParaRPr lang="en-US" sz="1600" dirty="0">
              <a:solidFill>
                <a:schemeClr val="bg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65CD9495-FA9D-4B26-96B7-D8EE406F2ACA}"/>
              </a:ext>
            </a:extLst>
          </p:cNvPr>
          <p:cNvSpPr/>
          <p:nvPr/>
        </p:nvSpPr>
        <p:spPr bwMode="auto">
          <a:xfrm>
            <a:off x="1563461" y="4196636"/>
            <a:ext cx="2400300" cy="800100"/>
          </a:xfrm>
          <a:prstGeom prst="rect">
            <a:avLst/>
          </a:prstGeom>
          <a:solidFill>
            <a:schemeClr val="accent2">
              <a:lumMod val="75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Website</a:t>
            </a:r>
            <a:endParaRPr lang="en-US" sz="1600" dirty="0">
              <a:solidFill>
                <a:schemeClr val="bg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67D80DF0-1914-4745-B08E-0A4C54BEC258}"/>
              </a:ext>
            </a:extLst>
          </p:cNvPr>
          <p:cNvSpPr/>
          <p:nvPr/>
        </p:nvSpPr>
        <p:spPr bwMode="auto">
          <a:xfrm>
            <a:off x="5335361" y="5580064"/>
            <a:ext cx="1894054" cy="800100"/>
          </a:xfrm>
          <a:prstGeom prst="rect">
            <a:avLst/>
          </a:prstGeom>
          <a:solidFill>
            <a:srgbClr val="FF83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Game</a:t>
            </a:r>
            <a:endParaRPr lang="en-US" sz="1600" dirty="0">
              <a:solidFill>
                <a:schemeClr val="bg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BC24E8B6-4694-4D8B-816B-A4D9F048E327}"/>
              </a:ext>
            </a:extLst>
          </p:cNvPr>
          <p:cNvSpPr/>
          <p:nvPr/>
        </p:nvSpPr>
        <p:spPr bwMode="auto">
          <a:xfrm>
            <a:off x="8421461" y="5308600"/>
            <a:ext cx="1894054" cy="800100"/>
          </a:xfrm>
          <a:prstGeom prst="rect">
            <a:avLst/>
          </a:prstGeom>
          <a:solidFill>
            <a:srgbClr val="E95EBE"/>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A.I.</a:t>
            </a:r>
            <a:endParaRPr lang="en-US" sz="1600" dirty="0">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304F5A9-80BA-4409-9B0C-95D592A85B0B}"/>
              </a:ext>
            </a:extLst>
          </p:cNvPr>
          <p:cNvSpPr/>
          <p:nvPr/>
        </p:nvSpPr>
        <p:spPr bwMode="auto">
          <a:xfrm>
            <a:off x="4953000" y="4343400"/>
            <a:ext cx="1894054" cy="800100"/>
          </a:xfrm>
          <a:prstGeom prst="rect">
            <a:avLst/>
          </a:prstGeom>
          <a:solidFill>
            <a:srgbClr val="56565A"/>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VR / AR</a:t>
            </a:r>
            <a:endParaRPr lang="en-US" sz="1600" dirty="0">
              <a:solidFill>
                <a:schemeClr val="bg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6B73032-C723-45BA-AA0B-6F63CE8AF788}"/>
              </a:ext>
            </a:extLst>
          </p:cNvPr>
          <p:cNvSpPr/>
          <p:nvPr/>
        </p:nvSpPr>
        <p:spPr bwMode="auto">
          <a:xfrm>
            <a:off x="7735661" y="4157822"/>
            <a:ext cx="2245269" cy="800100"/>
          </a:xfrm>
          <a:prstGeom prst="rect">
            <a:avLst/>
          </a:prstGeom>
          <a:solidFill>
            <a:srgbClr val="7030A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Blockchain</a:t>
            </a:r>
            <a:endParaRPr lang="en-US" sz="16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964942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5E1F-C0A0-494A-9078-2B8E65E38AD8}"/>
              </a:ext>
            </a:extLst>
          </p:cNvPr>
          <p:cNvSpPr>
            <a:spLocks noGrp="1"/>
          </p:cNvSpPr>
          <p:nvPr>
            <p:ph type="title"/>
          </p:nvPr>
        </p:nvSpPr>
        <p:spPr/>
        <p:txBody>
          <a:bodyPr/>
          <a:lstStyle/>
          <a:p>
            <a:r>
              <a:rPr lang="en-US" dirty="0"/>
              <a:t>Focusing on an M.V.P.</a:t>
            </a:r>
          </a:p>
        </p:txBody>
      </p:sp>
      <p:sp>
        <p:nvSpPr>
          <p:cNvPr id="3" name="Content Placeholder 2">
            <a:extLst>
              <a:ext uri="{FF2B5EF4-FFF2-40B4-BE49-F238E27FC236}">
                <a16:creationId xmlns:a16="http://schemas.microsoft.com/office/drawing/2014/main" id="{44061B48-E67D-4CEB-B20F-BA467D72EA94}"/>
              </a:ext>
            </a:extLst>
          </p:cNvPr>
          <p:cNvSpPr>
            <a:spLocks noGrp="1"/>
          </p:cNvSpPr>
          <p:nvPr>
            <p:ph idx="1"/>
          </p:nvPr>
        </p:nvSpPr>
        <p:spPr>
          <a:xfrm>
            <a:off x="6206182" y="1143000"/>
            <a:ext cx="5604818" cy="5257800"/>
          </a:xfrm>
        </p:spPr>
        <p:txBody>
          <a:bodyPr/>
          <a:lstStyle/>
          <a:p>
            <a:pPr marL="0" indent="0" algn="ctr">
              <a:buNone/>
            </a:pPr>
            <a:r>
              <a:rPr lang="en-US" b="1" u="sng" dirty="0"/>
              <a:t>M</a:t>
            </a:r>
            <a:r>
              <a:rPr lang="en-US" u="sng" dirty="0"/>
              <a:t>inimum </a:t>
            </a:r>
            <a:r>
              <a:rPr lang="en-US" b="1" u="sng" dirty="0"/>
              <a:t>V</a:t>
            </a:r>
            <a:r>
              <a:rPr lang="en-US" u="sng" dirty="0"/>
              <a:t>iable </a:t>
            </a:r>
            <a:r>
              <a:rPr lang="en-US" b="1" u="sng" dirty="0"/>
              <a:t>P</a:t>
            </a:r>
            <a:r>
              <a:rPr lang="en-US" u="sng" dirty="0"/>
              <a:t>roduct</a:t>
            </a:r>
          </a:p>
          <a:p>
            <a:pPr marL="0" indent="0" algn="ctr">
              <a:buNone/>
            </a:pPr>
            <a:r>
              <a:rPr lang="en-US" i="1" dirty="0">
                <a:solidFill>
                  <a:srgbClr val="4D5156"/>
                </a:solidFill>
                <a:latin typeface="Roboto"/>
              </a:rPr>
              <a:t>A</a:t>
            </a:r>
            <a:r>
              <a:rPr lang="en-US" b="0" i="1" dirty="0">
                <a:solidFill>
                  <a:srgbClr val="4D5156"/>
                </a:solidFill>
                <a:effectLst/>
                <a:latin typeface="Roboto"/>
              </a:rPr>
              <a:t> version of a product with just enough features to be usable</a:t>
            </a:r>
          </a:p>
          <a:p>
            <a:pPr marL="0" indent="0">
              <a:buNone/>
            </a:pPr>
            <a:endParaRPr lang="en-US" i="1" dirty="0">
              <a:solidFill>
                <a:srgbClr val="4D5156"/>
              </a:solidFill>
              <a:latin typeface="Roboto"/>
            </a:endParaRPr>
          </a:p>
          <a:p>
            <a:r>
              <a:rPr lang="en-US" dirty="0">
                <a:solidFill>
                  <a:srgbClr val="4D5156"/>
                </a:solidFill>
                <a:latin typeface="Roboto"/>
              </a:rPr>
              <a:t>Figure out the highest </a:t>
            </a:r>
            <a:r>
              <a:rPr lang="en-US" b="1" dirty="0">
                <a:solidFill>
                  <a:srgbClr val="4D5156"/>
                </a:solidFill>
                <a:latin typeface="Roboto"/>
              </a:rPr>
              <a:t>priority</a:t>
            </a:r>
            <a:r>
              <a:rPr lang="en-US" dirty="0">
                <a:solidFill>
                  <a:srgbClr val="4D5156"/>
                </a:solidFill>
                <a:latin typeface="Roboto"/>
              </a:rPr>
              <a:t> features, and work on those</a:t>
            </a:r>
          </a:p>
          <a:p>
            <a:r>
              <a:rPr lang="en-US" dirty="0">
                <a:solidFill>
                  <a:srgbClr val="4D5156"/>
                </a:solidFill>
                <a:latin typeface="Roboto"/>
              </a:rPr>
              <a:t>Create something </a:t>
            </a:r>
            <a:r>
              <a:rPr lang="en-US" b="1" dirty="0">
                <a:solidFill>
                  <a:srgbClr val="4D5156"/>
                </a:solidFill>
                <a:latin typeface="Roboto"/>
              </a:rPr>
              <a:t>demo-able</a:t>
            </a:r>
            <a:r>
              <a:rPr lang="en-US" dirty="0">
                <a:solidFill>
                  <a:srgbClr val="4D5156"/>
                </a:solidFill>
                <a:latin typeface="Roboto"/>
              </a:rPr>
              <a:t>, even if it’s not releasable</a:t>
            </a:r>
          </a:p>
          <a:p>
            <a:r>
              <a:rPr lang="en-US" dirty="0">
                <a:solidFill>
                  <a:srgbClr val="4D5156"/>
                </a:solidFill>
                <a:latin typeface="Roboto"/>
              </a:rPr>
              <a:t>Focus on what’s </a:t>
            </a:r>
            <a:r>
              <a:rPr lang="en-US" b="1" dirty="0">
                <a:solidFill>
                  <a:srgbClr val="4D5156"/>
                </a:solidFill>
                <a:latin typeface="Roboto"/>
              </a:rPr>
              <a:t>interesting</a:t>
            </a:r>
            <a:endParaRPr lang="en-US" dirty="0">
              <a:solidFill>
                <a:srgbClr val="4D5156"/>
              </a:solidFill>
              <a:latin typeface="Roboto"/>
            </a:endParaRPr>
          </a:p>
          <a:p>
            <a:endParaRPr lang="en-US" dirty="0"/>
          </a:p>
        </p:txBody>
      </p:sp>
      <p:pic>
        <p:nvPicPr>
          <p:cNvPr id="2050" name="Picture 2" descr="Image result for you da real mvp">
            <a:extLst>
              <a:ext uri="{FF2B5EF4-FFF2-40B4-BE49-F238E27FC236}">
                <a16:creationId xmlns:a16="http://schemas.microsoft.com/office/drawing/2014/main" id="{AD5595D3-9823-41ED-A65A-C489B8214A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81000" y="1143000"/>
            <a:ext cx="5648522"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053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solidFill>
            <a:schemeClr val="tx2"/>
          </a:solid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1627</Words>
  <Application>Microsoft Office PowerPoint</Application>
  <PresentationFormat>Widescreen</PresentationFormat>
  <Paragraphs>165</Paragraphs>
  <Slides>20</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Black</vt:lpstr>
      <vt:lpstr>Calibri</vt:lpstr>
      <vt:lpstr>Roboto</vt:lpstr>
      <vt:lpstr>Wingdings</vt:lpstr>
      <vt:lpstr>Hyland 2019</vt:lpstr>
      <vt:lpstr>Intro to Hackathons</vt:lpstr>
      <vt:lpstr>PowerPoint Presentation</vt:lpstr>
      <vt:lpstr>Why are you here?</vt:lpstr>
      <vt:lpstr>What is a hackathon?</vt:lpstr>
      <vt:lpstr>Fresh Code rule</vt:lpstr>
      <vt:lpstr>The judgment process</vt:lpstr>
      <vt:lpstr>Project time</vt:lpstr>
      <vt:lpstr>How to decide on a project</vt:lpstr>
      <vt:lpstr>Focusing on an M.V.P.</vt:lpstr>
      <vt:lpstr>Project Scope</vt:lpstr>
      <vt:lpstr>Time to work – How to collaborate</vt:lpstr>
      <vt:lpstr>Collaboration Tools</vt:lpstr>
      <vt:lpstr>General Advice</vt:lpstr>
      <vt:lpstr>How to survive coding for &gt;24HRS</vt:lpstr>
      <vt:lpstr>What if I’m completely new to this?</vt:lpstr>
      <vt:lpstr>Don’t sweat the small stuff</vt:lpstr>
      <vt:lpstr>Important takeaways</vt:lpstr>
      <vt:lpstr>Inspiration</vt:lpstr>
      <vt:lpstr>If you only do what you can do, you will never be more than you are now.</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2019-03-14T14:45:50Z</dcterms:created>
  <dcterms:modified xsi:type="dcterms:W3CDTF">2021-03-11T18:48:11Z</dcterms:modified>
</cp:coreProperties>
</file>